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79" r:id="rId2"/>
    <p:sldId id="295" r:id="rId3"/>
    <p:sldId id="277" r:id="rId4"/>
    <p:sldId id="287" r:id="rId5"/>
    <p:sldId id="286" r:id="rId6"/>
    <p:sldId id="291" r:id="rId7"/>
    <p:sldId id="267" r:id="rId8"/>
    <p:sldId id="273" r:id="rId9"/>
    <p:sldId id="274" r:id="rId10"/>
    <p:sldId id="292" r:id="rId11"/>
    <p:sldId id="296" r:id="rId12"/>
    <p:sldId id="272" r:id="rId13"/>
    <p:sldId id="293" r:id="rId14"/>
    <p:sldId id="268" r:id="rId15"/>
    <p:sldId id="290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6" autoAdjust="0"/>
    <p:restoredTop sz="94660"/>
  </p:normalViewPr>
  <p:slideViewPr>
    <p:cSldViewPr>
      <p:cViewPr>
        <p:scale>
          <a:sx n="57" d="100"/>
          <a:sy n="57" d="100"/>
        </p:scale>
        <p:origin x="-1788" y="-342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0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0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7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7" y="4421081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790D9B0-0042-4372-A1CC-A95C6385AF0E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7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CD5EE2-A515-47E1-B2AE-491DEC207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D9B0-0042-4372-A1CC-A95C6385AF0E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5EE2-A515-47E1-B2AE-491DEC207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1030148"/>
            <a:ext cx="1484453" cy="478034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8"/>
            <a:ext cx="5423704" cy="478034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D9B0-0042-4372-A1CC-A95C6385AF0E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5EE2-A515-47E1-B2AE-491DEC207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D9B0-0042-4372-A1CC-A95C6385AF0E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5EE2-A515-47E1-B2AE-491DEC207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8"/>
            <a:ext cx="6637468" cy="136207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7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D9B0-0042-4372-A1CC-A95C6385AF0E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5EE2-A515-47E1-B2AE-491DEC207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D9B0-0042-4372-A1CC-A95C6385AF0E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5EE2-A515-47E1-B2AE-491DEC207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2"/>
            <a:ext cx="3419856" cy="34930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5"/>
            <a:ext cx="3419856" cy="28357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9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5"/>
            <a:ext cx="3419856" cy="28357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D9B0-0042-4372-A1CC-A95C6385AF0E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5EE2-A515-47E1-B2AE-491DEC207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D9B0-0042-4372-A1CC-A95C6385AF0E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5EE2-A515-47E1-B2AE-491DEC207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D9B0-0042-4372-A1CC-A95C6385AF0E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5EE2-A515-47E1-B2AE-491DEC207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0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D9B0-0042-4372-A1CC-A95C6385AF0E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5EE2-A515-47E1-B2AE-491DEC207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3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8"/>
            <a:ext cx="3090440" cy="515073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0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3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5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3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4133088"/>
            <a:ext cx="3300573" cy="15195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D9B0-0042-4372-A1CC-A95C6385AF0E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5EE2-A515-47E1-B2AE-491DEC207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8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0"/>
            <a:ext cx="3679116" cy="69924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4" y="2323653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790D9B0-0042-4372-A1CC-A95C6385AF0E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2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2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5CD5EE2-A515-47E1-B2AE-491DEC207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1549977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2000" dirty="0">
                <a:solidFill>
                  <a:srgbClr val="00B050"/>
                </a:solidFill>
                <a:latin typeface="Times New Roman"/>
                <a:ea typeface="Times New Roman"/>
                <a:cs typeface="+mn-cs"/>
              </a:rPr>
              <a:t>Муниципальное дошкольное образовательное учреждение</a:t>
            </a:r>
            <a:br>
              <a:rPr lang="ru-RU" sz="2000" dirty="0">
                <a:solidFill>
                  <a:srgbClr val="00B050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000" dirty="0">
                <a:solidFill>
                  <a:srgbClr val="00B050"/>
                </a:solidFill>
                <a:latin typeface="Times New Roman"/>
                <a:ea typeface="Times New Roman"/>
                <a:cs typeface="+mn-cs"/>
              </a:rPr>
              <a:t>«Детский сад №11 «Колокольчик»  </a:t>
            </a:r>
            <a:r>
              <a:rPr lang="ru-RU" sz="2000" dirty="0" smtClean="0">
                <a:solidFill>
                  <a:srgbClr val="00B05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000" dirty="0" smtClean="0">
                <a:solidFill>
                  <a:srgbClr val="00B050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000" dirty="0" err="1" smtClean="0">
                <a:solidFill>
                  <a:srgbClr val="00B050"/>
                </a:solidFill>
                <a:latin typeface="Times New Roman"/>
                <a:ea typeface="Times New Roman"/>
                <a:cs typeface="+mn-cs"/>
              </a:rPr>
              <a:t>Тутаевского</a:t>
            </a:r>
            <a:r>
              <a:rPr lang="ru-RU" sz="2000" dirty="0" smtClean="0">
                <a:solidFill>
                  <a:srgbClr val="00B050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Times New Roman"/>
                <a:ea typeface="Times New Roman"/>
                <a:cs typeface="+mn-cs"/>
              </a:rPr>
              <a:t>муниципального района</a:t>
            </a:r>
            <a:br>
              <a:rPr lang="ru-RU" sz="2000" dirty="0">
                <a:solidFill>
                  <a:srgbClr val="00B050"/>
                </a:solidFill>
                <a:latin typeface="Times New Roman"/>
                <a:ea typeface="Times New Roman"/>
                <a:cs typeface="+mn-cs"/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4" y="2323653"/>
            <a:ext cx="6777317" cy="1969444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2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Краткая презентация </a:t>
            </a:r>
            <a:endParaRPr lang="ru-RU" sz="28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28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основной </a:t>
            </a:r>
            <a:r>
              <a:rPr lang="ru-RU" sz="2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общеобразовательной </a:t>
            </a:r>
            <a:r>
              <a:rPr lang="ru-RU" sz="28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программы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28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дошкольного образования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27584" y="502473"/>
            <a:ext cx="7996910" cy="633670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SimSun"/>
              </a:rPr>
              <a:t>Часть Программы, формируемая участниками образовательных отношений, включает различные направления, выбранные участниками образовательных отношений из числа парциальных и иных программ и/или созданных ими самостоятельно.</a:t>
            </a:r>
            <a:endParaRPr lang="ru-RU" sz="20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SimSun"/>
              </a:rPr>
              <a:t>Данная часть Программы учитывает образовательные потребности, интересы и мотивы детей, членов их семей и педагогов и, в частности, может быть ориентирована на: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SimSun"/>
              </a:rPr>
              <a:t>специфику национальных, социокультурных и иных условий, в которых осуществляется образовательная деятельность; 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SimSun"/>
              </a:rPr>
              <a:t>выбор тех парциальных образовательных программ и форм организации работы с детьми, которые в наибольшей степени соответствуют потребностям и интересам детей, а также возможностям педагогического коллектива;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SimSun"/>
              </a:rPr>
              <a:t>сложившиеся традиции ДОУ.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60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384" y="739969"/>
            <a:ext cx="7024744" cy="1080120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0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0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0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0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Авторские </a:t>
            </a:r>
            <a:r>
              <a:rPr lang="ru-RU" sz="20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комплексные и парциальные программы дошкольного </a:t>
            </a:r>
            <a:r>
              <a:rPr lang="ru-RU" sz="20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образования </a:t>
            </a:r>
            <a:r>
              <a:rPr lang="ru-RU" sz="20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0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endParaRPr lang="ru-RU" sz="20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4" y="2060848"/>
            <a:ext cx="7128906" cy="4032447"/>
          </a:xfrm>
        </p:spPr>
        <p:txBody>
          <a:bodyPr>
            <a:normAutofit fontScale="25000" lnSpcReduction="20000"/>
          </a:bodyPr>
          <a:lstStyle/>
          <a:p>
            <a:pPr lvl="0" indent="-342900" algn="just">
              <a:buFont typeface="Wingdings"/>
              <a:buChar char=""/>
            </a:pPr>
            <a:r>
              <a:rPr lang="ru-RU" sz="5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«Безопасность» </a:t>
            </a:r>
            <a:r>
              <a:rPr lang="ru-RU" sz="51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Н.Н.Авдеева</a:t>
            </a:r>
            <a:r>
              <a:rPr lang="ru-RU" sz="5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1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О.Л.Князева</a:t>
            </a:r>
            <a:r>
              <a:rPr lang="ru-RU" sz="5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1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Р.Б.Стеркина</a:t>
            </a:r>
            <a:r>
              <a:rPr lang="ru-RU" sz="5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(образовательная область «Социально – коммуникативное развитие»).</a:t>
            </a:r>
          </a:p>
          <a:p>
            <a:pPr lvl="0" indent="-342900" algn="just">
              <a:buFont typeface="Wingdings"/>
              <a:buChar char=""/>
            </a:pPr>
            <a:r>
              <a:rPr lang="ru-RU" sz="5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«Приобщение детей к истокам русской национальной культуры» О.Л. Князева, </a:t>
            </a:r>
            <a:r>
              <a:rPr lang="ru-RU" sz="51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М.Д.Маханева</a:t>
            </a:r>
            <a:r>
              <a:rPr lang="ru-RU" sz="5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(образовательная область «Социально – коммуникативное развитие»).</a:t>
            </a:r>
          </a:p>
          <a:p>
            <a:pPr lvl="0" indent="-342900" algn="just">
              <a:buFont typeface="Wingdings"/>
              <a:buChar char=""/>
            </a:pPr>
            <a:r>
              <a:rPr lang="ru-RU" sz="5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Парциальная программа «Юный эколог» С.Н. Николаева (образовательные области: «Социально – коммуникативное развитие», «Познавательное развитие»).</a:t>
            </a:r>
          </a:p>
          <a:p>
            <a:pPr lvl="0" indent="-342900" algn="just">
              <a:buFont typeface="Wingdings"/>
              <a:buChar char=""/>
            </a:pPr>
            <a:r>
              <a:rPr lang="ru-RU" sz="5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 в детском саду» Т.В. Новиковой (образовательная область: «Познавательное развитие»).</a:t>
            </a:r>
          </a:p>
          <a:p>
            <a:pPr lvl="0" indent="-342900" algn="just">
              <a:buFont typeface="Wingdings"/>
              <a:buChar char=""/>
            </a:pPr>
            <a:r>
              <a:rPr lang="ru-RU" sz="5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авторских игр по интеллектуальному развитию (Палочки </a:t>
            </a:r>
            <a:r>
              <a:rPr lang="ru-RU" sz="51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Кьюзинера</a:t>
            </a:r>
            <a:r>
              <a:rPr lang="ru-RU" sz="5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«Логические блоки </a:t>
            </a:r>
            <a:r>
              <a:rPr lang="ru-RU" sz="51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5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игры </a:t>
            </a:r>
            <a:r>
              <a:rPr lang="ru-RU" sz="51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В.Воскобовича</a:t>
            </a:r>
            <a:r>
              <a:rPr lang="ru-RU" sz="5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игры Никитиных), (образовательная область: «Познавательное развитие»).</a:t>
            </a:r>
          </a:p>
          <a:p>
            <a:pPr lvl="0" indent="-342900" algn="just">
              <a:buFont typeface="Wingdings"/>
              <a:buChar char=""/>
            </a:pPr>
            <a:r>
              <a:rPr lang="ru-RU" sz="5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«Теория и практика развития речи дошкольника» О.С. Ушакова (образовательная область: «Речевое развитие»)</a:t>
            </a:r>
          </a:p>
          <a:p>
            <a:pPr lvl="0" indent="-342900" algn="just">
              <a:buFont typeface="Wingdings"/>
              <a:buChar char=""/>
            </a:pPr>
            <a:r>
              <a:rPr lang="ru-RU" sz="5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 правильного звукопроизношения» Программа </a:t>
            </a:r>
            <a:r>
              <a:rPr lang="ru-RU" sz="51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А.И.Фомичевой</a:t>
            </a:r>
            <a:r>
              <a:rPr lang="ru-RU" sz="5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(образовательная область: «Речевое развитие»).</a:t>
            </a:r>
          </a:p>
          <a:p>
            <a:pPr lvl="0" indent="-342900" algn="just">
              <a:buFont typeface="Wingdings"/>
              <a:buChar char=""/>
            </a:pPr>
            <a:r>
              <a:rPr lang="ru-RU" sz="5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«Цветные ладошки» </a:t>
            </a:r>
            <a:r>
              <a:rPr lang="ru-RU" sz="51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И.А.Лыкова</a:t>
            </a:r>
            <a:r>
              <a:rPr lang="ru-RU" sz="5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(образовательная область: «Художественно – эстетическое развитие»).</a:t>
            </a:r>
          </a:p>
          <a:p>
            <a:pPr lvl="0" indent="-342900" algn="just">
              <a:buFont typeface="Wingdings"/>
              <a:buChar char=""/>
            </a:pPr>
            <a:r>
              <a:rPr lang="ru-RU" sz="5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«Конструирование и художественный труд в детском саду», Программа и конспекты занятий </a:t>
            </a:r>
            <a:r>
              <a:rPr lang="ru-RU" sz="51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Куцаковой</a:t>
            </a:r>
            <a:r>
              <a:rPr lang="ru-RU" sz="5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Л.В.</a:t>
            </a:r>
          </a:p>
          <a:p>
            <a:pPr lvl="0" indent="-342900" algn="just">
              <a:buFont typeface="Wingdings"/>
              <a:buChar char=""/>
            </a:pPr>
            <a:r>
              <a:rPr lang="ru-RU" sz="5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«ФГОС ДО Оздоровительная гимнастика. Комплексы упражнений для детей 3-7 лет» </a:t>
            </a:r>
            <a:r>
              <a:rPr lang="ru-RU" sz="51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Пензулаева</a:t>
            </a:r>
            <a:r>
              <a:rPr lang="ru-RU" sz="5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Л.И. (образовательная область: «Физическое развитие»).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886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528" y="404664"/>
            <a:ext cx="8496944" cy="633670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единого пространства развития ребенка в семье и ДОУ, обеспечение  условий для всестороннего физического и психического развития ребенка, для комфортного и благополучного посещения ребенком дошкольного учреждения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620688"/>
            <a:ext cx="77768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Основная цель взаимодействия педагогического коллектива и семей воспитанников</a:t>
            </a:r>
          </a:p>
        </p:txBody>
      </p:sp>
    </p:spTree>
    <p:extLst>
      <p:ext uri="{BB962C8B-B14F-4D97-AF65-F5344CB8AC3E}">
        <p14:creationId xmlns:p14="http://schemas.microsoft.com/office/powerpoint/2010/main" val="16463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07538" y="511216"/>
            <a:ext cx="7996910" cy="633670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Основная цель всех форм и видов социального партнерства ДОУ с семьей направлена </a:t>
            </a:r>
            <a:r>
              <a:rPr lang="ru-RU" b="1" i="1" dirty="0">
                <a:latin typeface="Times New Roman"/>
                <a:ea typeface="Times New Roman"/>
              </a:rPr>
              <a:t>на создание единого образовательного пространства,</a:t>
            </a:r>
            <a:r>
              <a:rPr lang="ru-RU" dirty="0">
                <a:latin typeface="Times New Roman"/>
                <a:ea typeface="Times New Roman"/>
              </a:rPr>
              <a:t> где решаются следующие задачи: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latin typeface="Times New Roman"/>
                <a:ea typeface="Times New Roman"/>
              </a:rPr>
              <a:t>создание в детском саду условий для разнообразного по содержанию и формам сотрудничества, способствующего развитию конструктивного взаимодействия педагогов и родителей с детьми;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latin typeface="Times New Roman"/>
                <a:ea typeface="Times New Roman"/>
              </a:rPr>
              <a:t>возрождение семейных традиций в совместной деятельности семьи, ДОУ и учреждений дополнительного образования; формирование осознанного </a:t>
            </a:r>
            <a:r>
              <a:rPr lang="ru-RU" sz="1400" dirty="0" err="1">
                <a:latin typeface="Times New Roman"/>
                <a:ea typeface="Times New Roman"/>
              </a:rPr>
              <a:t>родительства</a:t>
            </a:r>
            <a:r>
              <a:rPr lang="ru-RU" sz="1400" dirty="0">
                <a:latin typeface="Times New Roman"/>
                <a:ea typeface="Times New Roman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latin typeface="Times New Roman"/>
                <a:ea typeface="Times New Roman"/>
              </a:rPr>
              <a:t>информирование друг друга об актуальных задачах воспитания и обучения детей и о возможностях детского сада и семьи в решении данных задач;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latin typeface="Times New Roman"/>
                <a:ea typeface="Times New Roman"/>
              </a:rPr>
              <a:t>всестороннее психолого-педагогическое просвещение родителей;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latin typeface="Times New Roman"/>
                <a:ea typeface="Times New Roman"/>
              </a:rPr>
              <a:t>обеспечение психолого-педагогической поддержки родителям в осознании собственных семейных и социально–средовых ресурсов, способствующих преодолению внутрисемейных проблем и проблем взаимоотношений с ребёнком;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latin typeface="Times New Roman"/>
                <a:ea typeface="Times New Roman"/>
              </a:rPr>
              <a:t>организация и проведение семейного досуга, совместной творческой деятельности;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latin typeface="Times New Roman"/>
                <a:ea typeface="Times New Roman"/>
              </a:rPr>
              <a:t>непосредственное вовлечение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 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00044"/>
            <a:ext cx="777686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CAF27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Взаимодействия педагогического коллектива с семьями воспитанников </a:t>
            </a:r>
            <a:endParaRPr lang="ru-RU" sz="2800" b="1" dirty="0">
              <a:ln w="1905"/>
              <a:solidFill>
                <a:srgbClr val="CAF278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05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07538" y="533903"/>
            <a:ext cx="7996910" cy="633670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целенаправленность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ориентации на цели и приоритетные задачи </a:t>
            </a:r>
            <a:endParaRPr lang="ru-RU" sz="1600" dirty="0" smtClean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образования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родителей; </a:t>
            </a:r>
            <a:endParaRPr lang="ru-RU" sz="16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адресности - учета образовательных потребностей родителей; </a:t>
            </a:r>
            <a:endParaRPr lang="ru-RU" sz="16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доступности - учета возможностей родителей освоить предусмотренный программой учебный материал; </a:t>
            </a:r>
            <a:endParaRPr lang="ru-RU" sz="16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индивидуализации - преобразования содержания, методов обучения и темпов освоения программы в зависимости от реального уровня знаний и умений родителей; </a:t>
            </a:r>
            <a:endParaRPr lang="ru-RU" sz="16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участия заинтересованных сторон (педагогов и родителей) в инициировании, обсуждении и принятии решений, касающихся содержания образовательных программ и его корректировки. </a:t>
            </a:r>
            <a:endParaRPr lang="ru-RU" sz="1600" dirty="0">
              <a:solidFill>
                <a:srgbClr val="00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00041"/>
            <a:ext cx="77768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32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основу совместной деятельности семьи и дошкольного учреждения </a:t>
            </a:r>
            <a:endParaRPr lang="ru-RU" sz="3200" b="1" dirty="0" smtClean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заложены следующие принципы:</a:t>
            </a:r>
            <a:endParaRPr lang="ru-RU" sz="32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63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14783" y="607355"/>
            <a:ext cx="7996910" cy="625064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771389"/>
              </p:ext>
            </p:extLst>
          </p:nvPr>
        </p:nvGraphicFramePr>
        <p:xfrm>
          <a:off x="971601" y="952806"/>
          <a:ext cx="7344815" cy="5559742"/>
        </p:xfrm>
        <a:graphic>
          <a:graphicData uri="http://schemas.openxmlformats.org/drawingml/2006/table">
            <a:tbl>
              <a:tblPr/>
              <a:tblGrid>
                <a:gridCol w="3093271"/>
                <a:gridCol w="4251544"/>
              </a:tblGrid>
              <a:tr h="7414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родителей</a:t>
                      </a:r>
                      <a:endParaRPr lang="ru-RU" sz="12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r>
                        <a:rPr lang="ru-RU" sz="12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жизни ДОУ</a:t>
                      </a:r>
                      <a:endParaRPr lang="ru-RU" sz="12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r>
                        <a:rPr lang="ru-RU" sz="12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9" marR="4989" marT="4989" marB="4989">
                    <a:lnL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участия</a:t>
                      </a:r>
                      <a:endParaRPr lang="ru-RU" sz="12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9" marR="4989" marT="4989" marB="4989">
                    <a:lnL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3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проведении мониторинговых исследований</a:t>
                      </a:r>
                    </a:p>
                  </a:txBody>
                  <a:tcPr marL="4989" marR="4989" marT="4989" marB="4989">
                    <a:lnL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-Анкетирование</a:t>
                      </a:r>
                    </a:p>
                    <a:p>
                      <a:pPr algn="just" fontAlgn="t"/>
                      <a:r>
                        <a:rPr lang="ru-RU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Социологический опрос</a:t>
                      </a:r>
                    </a:p>
                    <a:p>
                      <a:pPr algn="just" fontAlgn="t"/>
                      <a:r>
                        <a:rPr lang="ru-RU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«Родительская почта»</a:t>
                      </a:r>
                    </a:p>
                  </a:txBody>
                  <a:tcPr marL="4989" marR="4989" marT="4989" marB="4989">
                    <a:lnL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09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создании условий</a:t>
                      </a:r>
                    </a:p>
                  </a:txBody>
                  <a:tcPr marL="4989" marR="4989" marT="4989" marB="4989">
                    <a:lnL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Участие в субботниках по благоустройству территории;</a:t>
                      </a:r>
                    </a:p>
                    <a:p>
                      <a:pPr algn="just" fontAlgn="t"/>
                      <a:r>
                        <a:rPr lang="ru-RU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-помощь в создании предметно-развивающей среды;</a:t>
                      </a:r>
                    </a:p>
                    <a:p>
                      <a:pPr algn="just" fontAlgn="t"/>
                      <a:r>
                        <a:rPr lang="ru-RU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-оказание помощи в ремонтных работах</a:t>
                      </a:r>
                    </a:p>
                  </a:txBody>
                  <a:tcPr marL="4989" marR="4989" marT="4989" marB="4989">
                    <a:lnL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управлении ДОУ</a:t>
                      </a:r>
                    </a:p>
                  </a:txBody>
                  <a:tcPr marL="4989" marR="4989" marT="4989" marB="4989">
                    <a:lnL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участие в работе совета родителей, педагогических советах</a:t>
                      </a:r>
                    </a:p>
                  </a:txBody>
                  <a:tcPr marL="4989" marR="4989" marT="4989" marB="4989">
                    <a:lnL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36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просветительской деятельности, направленной на  повышение педагогической культуры, расширение информационного поля родителей</a:t>
                      </a:r>
                    </a:p>
                  </a:txBody>
                  <a:tcPr marL="4989" marR="4989" marT="4989" marB="4989">
                    <a:lnL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-наглядная информация:</a:t>
                      </a:r>
                    </a:p>
                    <a:p>
                      <a:pPr algn="just" fontAlgn="t"/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-стенды</a:t>
                      </a:r>
                      <a:r>
                        <a:rPr lang="ru-RU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just" fontAlgn="t"/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-папки-передвижки</a:t>
                      </a:r>
                      <a:r>
                        <a:rPr lang="ru-RU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just" fontAlgn="t"/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-семейные </a:t>
                      </a:r>
                      <a:r>
                        <a:rPr lang="ru-RU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групповые фотоальбомы, фоторепортажи </a:t>
                      </a:r>
                      <a:endParaRPr lang="ru-RU" sz="1200" b="0" i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жизни группы</a:t>
                      </a:r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 благодарим»;</a:t>
                      </a:r>
                    </a:p>
                    <a:p>
                      <a:pPr algn="just" fontAlgn="t"/>
                      <a:r>
                        <a:rPr lang="ru-RU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-памятки;</a:t>
                      </a:r>
                    </a:p>
                    <a:p>
                      <a:pPr algn="just" fontAlgn="t"/>
                      <a:r>
                        <a:rPr lang="ru-RU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-консультации, семинары, семинары-практикумы, конференции;</a:t>
                      </a:r>
                    </a:p>
                    <a:p>
                      <a:pPr algn="just" fontAlgn="t"/>
                      <a:r>
                        <a:rPr lang="ru-RU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распространение опыта семейного воспитания;</a:t>
                      </a:r>
                    </a:p>
                    <a:p>
                      <a:pPr algn="just" fontAlgn="t"/>
                      <a:r>
                        <a:rPr lang="ru-RU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родительские собрания;</a:t>
                      </a:r>
                    </a:p>
                    <a:p>
                      <a:pPr algn="just" fontAlgn="t"/>
                      <a:r>
                        <a:rPr lang="ru-RU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-обновление информации на сайте ДОУ.</a:t>
                      </a:r>
                    </a:p>
                  </a:txBody>
                  <a:tcPr marL="4989" marR="4989" marT="4989" marB="4989">
                    <a:lnL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77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воспитательно-образовательном процессе ДОУ, направленном на установление сотрудничества и партнерских отношений с целью вовлечения родителей в единое образовательное пространство</a:t>
                      </a:r>
                    </a:p>
                  </a:txBody>
                  <a:tcPr marL="4989" marR="4989" marT="4989" marB="4989">
                    <a:lnL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/>
                      <a:r>
                        <a:rPr lang="ru-RU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-Дни открытых дверей.</a:t>
                      </a:r>
                    </a:p>
                    <a:p>
                      <a:pPr marL="0" indent="0" algn="l" fontAlgn="t">
                        <a:buFontTx/>
                        <a:buChar char="-"/>
                      </a:pPr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Дни </a:t>
                      </a:r>
                      <a:r>
                        <a:rPr lang="ru-RU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здоровья</a:t>
                      </a:r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l" fontAlgn="t">
                        <a:buFontTx/>
                        <a:buChar char="-"/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Семейные художественные студии</a:t>
                      </a:r>
                      <a:endParaRPr lang="ru-RU" sz="12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 fontAlgn="t">
                        <a:buFontTx/>
                        <a:buChar char="-"/>
                      </a:pPr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Совместные </a:t>
                      </a:r>
                      <a:r>
                        <a:rPr lang="ru-RU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праздники, развлечения</a:t>
                      </a:r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l" fontAlgn="t">
                        <a:buFontTx/>
                        <a:buChar char="-"/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Проектная деятельность</a:t>
                      </a:r>
                      <a:endParaRPr lang="ru-RU" sz="12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 fontAlgn="t"/>
                      <a:r>
                        <a:rPr lang="ru-RU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Встречи с интересными людьми</a:t>
                      </a:r>
                    </a:p>
                    <a:p>
                      <a:pPr marL="0" indent="0" algn="l" fontAlgn="t"/>
                      <a:r>
                        <a:rPr lang="ru-RU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-Участие в творческих выставках, смотрах-конкурсах</a:t>
                      </a:r>
                    </a:p>
                    <a:p>
                      <a:pPr marL="0" indent="0" algn="l" fontAlgn="t">
                        <a:buFontTx/>
                        <a:buChar char="-"/>
                      </a:pPr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Жюри </a:t>
                      </a:r>
                      <a:r>
                        <a:rPr lang="ru-RU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конкурсов, </a:t>
                      </a:r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смотров-конкурсов</a:t>
                      </a:r>
                    </a:p>
                    <a:p>
                      <a:pPr marL="0" indent="0" algn="l" fontAlgn="t">
                        <a:buFontTx/>
                        <a:buChar char="-"/>
                      </a:pPr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Семейные клубы</a:t>
                      </a:r>
                      <a:endParaRPr lang="ru-RU" sz="12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9" marR="4989" marT="4989" marB="4989">
                    <a:lnL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93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5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20" y="393981"/>
            <a:ext cx="8496944" cy="633670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endParaRPr lang="ru-RU" sz="1200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12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1200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12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1200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12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</a:rPr>
              <a:t>Развивающая </a:t>
            </a:r>
            <a:r>
              <a:rPr lang="ru-RU" sz="1200" dirty="0">
                <a:latin typeface="Times New Roman"/>
                <a:ea typeface="Times New Roman"/>
              </a:rPr>
              <a:t>предметно-пространственная среда создается педагогами для развития индивидуальности каждого ребенка с учетом его возможностей, уровня активности и интересов, поддерживая формирование его индивидуальной траектории развития. 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Для выполнения этой задачи РППС в ДОУ: 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1) </a:t>
            </a:r>
            <a:r>
              <a:rPr lang="ru-RU" sz="1200" b="1" dirty="0">
                <a:latin typeface="Times New Roman"/>
                <a:ea typeface="Times New Roman"/>
              </a:rPr>
              <a:t>содержательно-насыщенная</a:t>
            </a:r>
            <a:r>
              <a:rPr lang="ru-RU" sz="1200" dirty="0">
                <a:latin typeface="Times New Roman"/>
                <a:ea typeface="Times New Roman"/>
              </a:rPr>
              <a:t> – включает средства обучения (в том числе технические и информационные), материалы (в том числе  расходные), инвентарь, игровое, спортивное и оздоровительное оборудование, которые позволяют обеспечить игровую, познавательную, исследовательскую  и  творческую  активность  всех  категорий  детей, экспериментирование с материалами, доступными детям; двигательную активность, в том числе развитие крупной и мелкой моторики, участие в подвижных играх и соревнованиях; эмоциональное благополучие детей во взаимодействии с предметно-пространственным окружением; возможность самовыражения детей;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2)</a:t>
            </a:r>
            <a:r>
              <a:rPr lang="ru-RU" sz="1200" b="1" dirty="0">
                <a:latin typeface="Times New Roman"/>
                <a:ea typeface="Times New Roman"/>
              </a:rPr>
              <a:t> трансформируемая</a:t>
            </a:r>
            <a:r>
              <a:rPr lang="ru-RU" sz="1200" dirty="0">
                <a:latin typeface="Times New Roman"/>
                <a:ea typeface="Times New Roman"/>
              </a:rPr>
              <a:t> – обеспечивает возможность изменений РППС в зависимости от образовательной ситуации, в том числе меняющихся интересов, мотивов и возможностей детей;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3) </a:t>
            </a:r>
            <a:r>
              <a:rPr lang="ru-RU" sz="1200" b="1" dirty="0">
                <a:latin typeface="Times New Roman"/>
                <a:ea typeface="Times New Roman"/>
              </a:rPr>
              <a:t>полифункциональная</a:t>
            </a:r>
            <a:r>
              <a:rPr lang="ru-RU" sz="1200" dirty="0">
                <a:latin typeface="Times New Roman"/>
                <a:ea typeface="Times New Roman"/>
              </a:rPr>
              <a:t> – обеспечивает возможность разнообразного использования составляющих РППС (например, детской мебели, матов, мягких модулей, ширм, в том числе природных материалов) в разных видах детской активности;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4) </a:t>
            </a:r>
            <a:r>
              <a:rPr lang="ru-RU" sz="1200" b="1" dirty="0">
                <a:latin typeface="Times New Roman"/>
                <a:ea typeface="Times New Roman"/>
              </a:rPr>
              <a:t>доступная</a:t>
            </a:r>
            <a:r>
              <a:rPr lang="ru-RU" sz="1200" dirty="0">
                <a:latin typeface="Times New Roman"/>
                <a:ea typeface="Times New Roman"/>
              </a:rPr>
              <a:t> – обеспечивает свободный доступ воспитанников (в том числе детей с ограниченными возможностями здоровья) к играм, игрушкам, материалам, пособиям, обеспечивающим все основные виды детской активности;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5) </a:t>
            </a:r>
            <a:r>
              <a:rPr lang="ru-RU" sz="1200" b="1" dirty="0">
                <a:latin typeface="Times New Roman"/>
                <a:ea typeface="Times New Roman"/>
              </a:rPr>
              <a:t>безопасная</a:t>
            </a:r>
            <a:r>
              <a:rPr lang="ru-RU" sz="1200" dirty="0">
                <a:latin typeface="Times New Roman"/>
                <a:ea typeface="Times New Roman"/>
              </a:rPr>
              <a:t> – все элементы РППС соответствуют требованиям по обеспечению надежности и безопасность их использования, такими как санитарно-эпидемиологические правила и нормативы и правила пожарной безопасности, а также правила безопасного пользования Интернетом.</a:t>
            </a:r>
          </a:p>
          <a:p>
            <a:endParaRPr lang="ru-RU" sz="1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93982"/>
            <a:ext cx="85725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Развивающая предметно-пространственная среда</a:t>
            </a:r>
          </a:p>
          <a:p>
            <a:pPr algn="ctr"/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47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99288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МДОУ № 11 «Колокольчик» реализует Основную общеобразовательную программу детского сада, разработанную педагогическим коллективом ДОУ.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 разработке Программы учитывались ФГОС ДО, методические рекомендации, подходы и принципы основной образовательной программы дошкольного образования одобренной решением федерального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учебно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методического объединения по общему образованию (протокол от 20 мая 2015 г. № 2/15), которые раскрывают понятие и дают представление о требованиях к ее качеству и в соответствии с комплексной программой дошкольного образования «От рождения до школы», разработанной коллективом авторов под редакцией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В.Е.Веракса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Т.С.Комаровой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М.А.Васильевой.,2015г. В ООП включены для использования авторские комплексные и парциальные программы дошкольного образования, которые представляют часть, формируемую участниками образовательных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150757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528" y="404664"/>
            <a:ext cx="8496944" cy="633670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оптимальных условий для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социализации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всестороннего развития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ребёнка раннего и дошкольного возраста в адекватных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возрасту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видах детской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деятельности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эффективном взаимодействии детей, педагогов, родителей и управлении качеством образовательного процесса.</a:t>
            </a:r>
          </a:p>
          <a:p>
            <a:r>
              <a:rPr lang="ru-RU" sz="2800" dirty="0" smtClean="0"/>
              <a:t> 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620688"/>
            <a:ext cx="77768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</a:t>
            </a:r>
            <a:r>
              <a:rPr lang="ru-RU" sz="32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основной общеобразовательной программы</a:t>
            </a:r>
          </a:p>
          <a:p>
            <a:pPr algn="ctr"/>
            <a:r>
              <a:rPr lang="ru-RU" sz="32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дошкольного образования</a:t>
            </a:r>
            <a:endParaRPr lang="ru-RU" sz="3200" b="1" cap="none" spc="0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9" name="Picture 3" descr="C:\Users\Колокольчик\Desktop\cropped-0_106193_5637e488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013177"/>
            <a:ext cx="5760640" cy="158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62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528" y="521296"/>
            <a:ext cx="8496944" cy="633670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8600" algn="l"/>
                <a:tab pos="770255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Цель  реализуется через решение приоритетных задач обязательной части Программы:</a:t>
            </a:r>
            <a:endParaRPr lang="ru-RU" sz="12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"/>
              <a:tabLst>
                <a:tab pos="228600" algn="l"/>
                <a:tab pos="770255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охраны и укрепления физического и психического здоровья детей, в том числе их эмоционального благополучия;</a:t>
            </a:r>
            <a:endParaRPr lang="ru-RU" sz="1200" dirty="0">
              <a:latin typeface="Wingdings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"/>
              <a:tabLst>
                <a:tab pos="228600" algn="l"/>
                <a:tab pos="770255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  <a:endParaRPr lang="ru-RU" sz="1200" dirty="0">
              <a:latin typeface="Wingdings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"/>
              <a:tabLst>
                <a:tab pos="228600" algn="l"/>
                <a:tab pos="770255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обеспечение преемственности целей, задач и содержания образования, реализуемых в рамках образовательных программ различных уровней (далее - преемственность основных образовательных программ дошкольного и начального общего образования);</a:t>
            </a:r>
            <a:endParaRPr lang="ru-RU" sz="1200" dirty="0">
              <a:latin typeface="Wingdings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"/>
              <a:tabLst>
                <a:tab pos="228600" algn="l"/>
                <a:tab pos="770255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создание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  <a:endParaRPr lang="ru-RU" sz="1200" dirty="0">
              <a:latin typeface="Wingdings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"/>
              <a:tabLst>
                <a:tab pos="228600" algn="l"/>
                <a:tab pos="770255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объединения обучения и воспитания в целостный образовательный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  <a:endParaRPr lang="ru-RU" sz="1200" dirty="0">
              <a:latin typeface="Wingdings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"/>
              <a:tabLst>
                <a:tab pos="228600" algn="l"/>
                <a:tab pos="770255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ребёнка;</a:t>
            </a:r>
            <a:endParaRPr lang="ru-RU" sz="1200" dirty="0">
              <a:latin typeface="Wingdings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"/>
              <a:tabLst>
                <a:tab pos="228600" algn="l"/>
                <a:tab pos="770255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обеспечение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  <a:endParaRPr lang="ru-RU" sz="1200" dirty="0">
              <a:latin typeface="Wingdings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"/>
              <a:tabLst>
                <a:tab pos="228600" algn="l"/>
                <a:tab pos="770255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формирования социокультурной среды, соответствующей возрастным, индивидуальным, психологическим и физиологически особенностям детей;</a:t>
            </a:r>
            <a:endParaRPr lang="ru-RU" sz="1200" dirty="0">
              <a:latin typeface="Wingdings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"/>
              <a:tabLst>
                <a:tab pos="228600" algn="l"/>
                <a:tab pos="770255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lang="ru-RU" sz="1200" dirty="0">
              <a:effectLst/>
              <a:latin typeface="Wingdings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7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528" y="521296"/>
            <a:ext cx="8496944" cy="633670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Содержание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Программы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образовательные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области: социально-коммуникативное развитие; познавательное развитие; речевое развитие; художественно-эстетическое развитие; физическое развитие.</a:t>
            </a:r>
          </a:p>
          <a:p>
            <a:pPr lvl="0"/>
            <a:endParaRPr lang="ru-RU" sz="3200" b="1" dirty="0" smtClean="0">
              <a:ln w="1905"/>
              <a:solidFill>
                <a:srgbClr val="CAF278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ea"/>
              <a:cs typeface="+mj-cs"/>
            </a:endParaRPr>
          </a:p>
          <a:p>
            <a:pPr lvl="0"/>
            <a:r>
              <a:rPr lang="ru-RU" sz="3200" b="1" dirty="0" smtClean="0">
                <a:ln w="1905"/>
                <a:solidFill>
                  <a:srgbClr val="CAF27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Виды </a:t>
            </a:r>
            <a:r>
              <a:rPr lang="ru-RU" sz="3200" b="1" dirty="0">
                <a:ln w="1905"/>
                <a:solidFill>
                  <a:srgbClr val="CAF27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детской деятельности</a:t>
            </a:r>
            <a:endParaRPr lang="ru-RU" sz="3200" b="1" dirty="0">
              <a:ln w="1905"/>
              <a:solidFill>
                <a:srgbClr val="CAF278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+mj-ea"/>
              <a:cs typeface="+mj-cs"/>
            </a:endParaRPr>
          </a:p>
          <a:p>
            <a:pPr lvl="0" algn="just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игровая, коммуникативная, трудовая, познавательно - исследовательская, продуктивная (изобразительная, конструктивная и др.), музыкальная, восприятие художественной литературы.</a:t>
            </a: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endParaRPr lang="ru-RU" sz="2400" dirty="0" smtClean="0">
              <a:solidFill>
                <a:srgbClr val="3E3D2D"/>
              </a:solidFill>
            </a:endParaRPr>
          </a:p>
          <a:p>
            <a:pPr algn="ctr"/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8" y="5157192"/>
            <a:ext cx="2879229" cy="144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8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528" y="521296"/>
            <a:ext cx="8496944" cy="633670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49580" algn="ctr">
              <a:spcAft>
                <a:spcPts val="0"/>
              </a:spcAft>
            </a:pPr>
            <a:r>
              <a:rPr lang="ru-RU" sz="3200" b="1" dirty="0">
                <a:ln w="1905"/>
                <a:solidFill>
                  <a:srgbClr val="CAF27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Модель образовательного процесса предусматривает две составляющие: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совместная деятельность взрослого и детей (НОД и режимные моменты);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самостоятельная деятельность дошкольников. </a:t>
            </a:r>
            <a:endParaRPr lang="ru-RU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образовательных задач в рамках первой модели – совместной деятельности взрослого и детей – осуществляется как в виде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непрерывной организованной деятельности (несопряженной с одновременным выполнением педагогом функций по присмотру и уходу за детьми), так и виде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 образовательной деятельности, осуществляемой в ходе режимных моментов (решение образовательных задач сопряжено с одновременным выполнением функций по присмотру и уходу за детьми – утренним приемом воспитанников, прогулкой, подготовкой ко сну, организацией питания и др.)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123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50880" y="357165"/>
            <a:ext cx="8496944" cy="633670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017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Программа предназначена для детей в возрасте от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лет до 7 лет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дошкольном образовательном учреждении функционируют 13 возрастных групп для детей раннего и дошкольного возраста.</a:t>
            </a:r>
            <a:r>
              <a:rPr lang="ru-RU" sz="2400" dirty="0">
                <a:solidFill>
                  <a:srgbClr val="452C03"/>
                </a:solidFill>
                <a:latin typeface="Georgia"/>
              </a:rPr>
              <a:t> </a:t>
            </a:r>
            <a:endParaRPr lang="ru-RU" sz="2400" dirty="0" smtClean="0">
              <a:solidFill>
                <a:srgbClr val="452C03"/>
              </a:solidFill>
              <a:latin typeface="Georgia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latin typeface="Times New Roman"/>
              </a:rPr>
              <a:t>	Режим </a:t>
            </a:r>
            <a:r>
              <a:rPr lang="ru-RU" sz="2400" dirty="0">
                <a:latin typeface="Times New Roman"/>
              </a:rPr>
              <a:t>работы установлен Учредителем, исходя из потребности семьи и возможности бюджетного финансирования. Работает по 12 часовому режиму (с 7.00 до 19.00) при пятидневной рабочей неделе с выходными днями: суббота и </a:t>
            </a:r>
            <a:r>
              <a:rPr lang="ru-RU" sz="2400" dirty="0" smtClean="0">
                <a:latin typeface="Times New Roman"/>
              </a:rPr>
              <a:t>воскресенье, праздничные дни. </a:t>
            </a:r>
            <a:endParaRPr lang="ru-RU" sz="2400" dirty="0"/>
          </a:p>
          <a:p>
            <a:endParaRPr lang="ru-RU" sz="2400" dirty="0" smtClean="0">
              <a:solidFill>
                <a:srgbClr val="452C03"/>
              </a:solidFill>
              <a:latin typeface="Georgi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66"/>
            <a:ext cx="850112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Возрастные </a:t>
            </a:r>
            <a:r>
              <a:rPr lang="ru-RU" sz="32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иные категории детей, </a:t>
            </a:r>
          </a:p>
          <a:p>
            <a:pPr algn="ctr"/>
            <a:r>
              <a:rPr lang="ru-RU" sz="32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которых ориентирована  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Основная общеобразовательная </a:t>
            </a:r>
            <a:r>
              <a:rPr lang="ru-RU" sz="32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программа</a:t>
            </a:r>
          </a:p>
        </p:txBody>
      </p:sp>
    </p:spTree>
    <p:extLst>
      <p:ext uri="{BB962C8B-B14F-4D97-AF65-F5344CB8AC3E}">
        <p14:creationId xmlns:p14="http://schemas.microsoft.com/office/powerpoint/2010/main" val="427053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57158" y="404664"/>
            <a:ext cx="8496944" cy="633670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  <a:p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878684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Целевые ориентиры</a:t>
            </a:r>
          </a:p>
          <a:p>
            <a:pPr algn="ctr"/>
            <a:r>
              <a:rPr lang="ru-RU" sz="32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младенческом и раннем возрасте</a:t>
            </a:r>
          </a:p>
        </p:txBody>
      </p:sp>
      <p:sp>
        <p:nvSpPr>
          <p:cNvPr id="6" name="Содержимое 8"/>
          <p:cNvSpPr txBox="1">
            <a:spLocks/>
          </p:cNvSpPr>
          <p:nvPr/>
        </p:nvSpPr>
        <p:spPr>
          <a:xfrm>
            <a:off x="457200" y="1600199"/>
            <a:ext cx="8229600" cy="5043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ебёнок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интересуется окружающими предметами и активно действует с ними; эмоционально вовлечен в действия с игрушками и другими предметами.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Владеет простейшими навыками самообслуживания; стремится проявлять самостоятельность в бытовом и игровом поведении.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ладеет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активной речью, включенной в общение; может обращаться с вопросами и просьбами.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3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528" y="404664"/>
            <a:ext cx="8496944" cy="633670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обладает установкой положительного отношения к миру, к разным видам труда, другим людям и самому себе.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85729"/>
            <a:ext cx="89297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Целевые ориентиры на этапе завершения дошкольного образования  </a:t>
            </a:r>
          </a:p>
        </p:txBody>
      </p:sp>
      <p:sp>
        <p:nvSpPr>
          <p:cNvPr id="6" name="Содержимое 8"/>
          <p:cNvSpPr txBox="1">
            <a:spLocks/>
          </p:cNvSpPr>
          <p:nvPr/>
        </p:nvSpPr>
        <p:spPr>
          <a:xfrm>
            <a:off x="457200" y="1357298"/>
            <a:ext cx="8229600" cy="5072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 descr="C:\Users\Колокольчик\Desktop\img-m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464" y="4564738"/>
            <a:ext cx="2581840" cy="217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3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1636</Words>
  <Application>Microsoft Office PowerPoint</Application>
  <PresentationFormat>Экран (4:3)</PresentationFormat>
  <Paragraphs>141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Муниципальное дошкольное образовательное учреждение «Детский сад №11 «Колокольчик»   Тутаевского муниципального района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Авторские комплексные и парциальные программы дошкольного образования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User</cp:lastModifiedBy>
  <cp:revision>30</cp:revision>
  <dcterms:created xsi:type="dcterms:W3CDTF">2015-09-12T10:11:23Z</dcterms:created>
  <dcterms:modified xsi:type="dcterms:W3CDTF">2017-11-03T07:51:15Z</dcterms:modified>
</cp:coreProperties>
</file>