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85" r:id="rId5"/>
    <p:sldId id="289" r:id="rId6"/>
    <p:sldId id="264" r:id="rId7"/>
    <p:sldId id="279" r:id="rId8"/>
    <p:sldId id="265" r:id="rId9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6600FF"/>
    <a:srgbClr val="008000"/>
    <a:srgbClr val="99CCFF"/>
    <a:srgbClr val="00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86" y="-12"/>
      </p:cViewPr>
      <p:guideLst>
        <p:guide orient="horz" pos="21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4AC9D4-987F-45A0-A552-3920159719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4AC9D4-987F-45A0-A552-3920159719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4AC9D4-987F-45A0-A552-39201597193B}" type="slidenum">
              <a:rPr lang="ru-RU" smtClean="0"/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992178-DE76-466F-8F35-E8D3CC4C82C0}" type="datetimeFigureOut">
              <a:rPr lang="ru-RU" smtClean="0"/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4AC9D4-987F-45A0-A552-39201597193B}" type="slidenum">
              <a:rPr lang="ru-RU" smtClean="0"/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7561" y="84104"/>
            <a:ext cx="8358246" cy="6715148"/>
          </a:xfrm>
          <a:prstGeom prst="rect">
            <a:avLst/>
          </a:prstGeom>
          <a:solidFill>
            <a:schemeClr val="bg1"/>
          </a:solidFill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14282" y="3357562"/>
            <a:ext cx="914400" cy="500066"/>
            <a:chOff x="285720" y="714356"/>
            <a:chExt cx="914400" cy="50006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85720" y="785794"/>
              <a:ext cx="914400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мка 13"/>
            <p:cNvSpPr/>
            <p:nvPr/>
          </p:nvSpPr>
          <p:spPr>
            <a:xfrm>
              <a:off x="642910" y="714356"/>
              <a:ext cx="428628" cy="50006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4282" y="5429264"/>
            <a:ext cx="914400" cy="500066"/>
            <a:chOff x="285720" y="714356"/>
            <a:chExt cx="914400" cy="50006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85720" y="785794"/>
              <a:ext cx="914400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мка 17"/>
            <p:cNvSpPr/>
            <p:nvPr/>
          </p:nvSpPr>
          <p:spPr>
            <a:xfrm>
              <a:off x="642910" y="714356"/>
              <a:ext cx="428628" cy="50006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4282" y="857232"/>
            <a:ext cx="914400" cy="500066"/>
            <a:chOff x="285720" y="714356"/>
            <a:chExt cx="914400" cy="50006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85720" y="785794"/>
              <a:ext cx="914400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мка 20"/>
            <p:cNvSpPr/>
            <p:nvPr/>
          </p:nvSpPr>
          <p:spPr>
            <a:xfrm>
              <a:off x="642910" y="714356"/>
              <a:ext cx="428628" cy="50006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1428728" y="2132856"/>
            <a:ext cx="7143800" cy="15104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</a:t>
            </a: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он!</a:t>
            </a: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36055"/>
            <a:ext cx="820891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 детей 4-5 лет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290" y="1486535"/>
            <a:ext cx="8173085" cy="2952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памяти – до 7-8 названий предметов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Складывается произвольное запоминание – помнят поручения взрослых,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выучить небольшое стихотворение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Развивается образное мышление –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использование схем – изображений, по схемам, без схем, на основе собственных представлений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35" y="3213100"/>
            <a:ext cx="4457065" cy="334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6" y="764517"/>
            <a:ext cx="8856984" cy="729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устойчивость внимания –  сосредоточенная деятельность 15 – 20  минут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Ведущим становится познавательный мотив – информация может быть для него сложная, но вызывает интерес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Познавательное и речевое развитие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Геометрические фигуры: круг, квадрат, треугольник, прямоугольник, овал, куб, шар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Группировать предметы по цвету, форме и величине (1-2 признака)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Понятие – множество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Счёт до 5 (на основе наглядности). 1- 2 - 3 - 4 - 5 всего три уточки….ёлочки…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3" r="23011"/>
          <a:stretch>
            <a:fillRect/>
          </a:stretch>
        </p:blipFill>
        <p:spPr>
          <a:xfrm>
            <a:off x="5858510" y="1124585"/>
            <a:ext cx="2954655" cy="217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540" y="836340"/>
            <a:ext cx="8496944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количественным и порядковым числительным.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Ребята, кто сегодня первый –я первый…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2-х групп предметов, равенство- неравенство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Здесь 2 зайчика, здесь 3 мишки. Кого больше? 3 больше, чем 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Уравнивание предметов. Дать по 2, по 3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Дай Саше и Мише по 2. У них поровну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предметов по величине: выше-ниже, толще- тоньше, шире – уже, высокий – низкий, большой – маленький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Эта матрёшка самая высокая – пониже – самая низкая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Соотнесение формы предметов с геометрическими фигурами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Круг- тарелка, обруч, часы и т.д.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Квадрат –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Прямоугольник -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255" y="260648"/>
            <a:ext cx="8208912" cy="535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 пространстве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Вперёд – назад, направо – налево, вверх – вниз, обозначать положение предметов по отношению к себе, различать правую и левую руки.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Слева от меня – окно, справа – дверь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суток – утро, день, вечер, ночь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название города, страну, улицу, имя отчество мамы и папы, где работают, кем работают, понимать и называть свое имя, фамилию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предметов: овощи, фрукты, посуда, цветы, дикие и домашние животные, мебель, птицы, насекомые, одежда, обувь, ягоды, грибы, транспорт.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Умение определять лишний предмет (логическое мышление)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познавательного интереса и речи– чтение книг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620690"/>
            <a:ext cx="8573646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домашних животных и их детенышей в форме единственного и множественного числа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Лиса – лисята – много лисят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времена года, понимать явления природы листопад, снегопад…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слова антонимы: чистый – грязный, горячий - холодный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Внятно произносить в словах гласные, согласные звуки: шипящие – свистящие – сонорные (р, л).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Согласовывать прилагательные и местоимения с существительными в роде, числе, падеже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Моя мама, я поел (Мой мама, я съела - мальчик)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фонематический слух: различать и называть слова на определённый звук.	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апельсин, аист, Аня, Андрей, ананас, автобус, арбуз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Развитие мелкой моторики. Работа с ножницами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20240828_101322.jpg"/>
          <p:cNvPicPr>
            <a:picLocks noChangeAspect="1"/>
          </p:cNvPicPr>
          <p:nvPr/>
        </p:nvPicPr>
        <p:blipFill>
          <a:blip r:embed="rId1" cstate="print"/>
          <a:srcRect t="25000" r="-1"/>
          <a:stretch>
            <a:fillRect/>
          </a:stretch>
        </p:blipFill>
        <p:spPr>
          <a:xfrm>
            <a:off x="6876415" y="4852670"/>
            <a:ext cx="1791335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605" y="548640"/>
            <a:ext cx="8479790" cy="28314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формирования самостоятельности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Хвалите ребенка.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ругайте детей за попытки сделать что-то самостоятельно.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облегчать жизнь ребенку, чересчур помогая ему.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Спрашивайте мнение у вашего ребенка, как у взрослого члена семьи.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Привлекайте ребенка к работе по дому.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2" val="67abd91ae50cec430d278135098b5455741bc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жучок с карандашом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жучок с карандашом</Template>
  <TotalTime>0</TotalTime>
  <Words>2886</Words>
  <Application>WPS Presentation</Application>
  <PresentationFormat>Экран (4:3)</PresentationFormat>
  <Paragraphs>103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Wingdings 2</vt:lpstr>
      <vt:lpstr>Times New Roman</vt:lpstr>
      <vt:lpstr>Franklin Gothic Book</vt:lpstr>
      <vt:lpstr>Microsoft YaHei</vt:lpstr>
      <vt:lpstr>Arial Unicode MS</vt:lpstr>
      <vt:lpstr>Franklin Gothic Medium</vt:lpstr>
      <vt:lpstr>Calibri</vt:lpstr>
      <vt:lpstr>Asia희망M-NC</vt:lpstr>
      <vt:lpstr>Bookman Old Style</vt:lpstr>
      <vt:lpstr>Cambria Math</vt:lpstr>
      <vt:lpstr>Comic Sans MS</vt:lpstr>
      <vt:lpstr>SimHei</vt:lpstr>
      <vt:lpstr>Wingdings</vt:lpstr>
      <vt:lpstr>жучок с карандашом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ЗАО "Единство"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166</cp:revision>
  <dcterms:created xsi:type="dcterms:W3CDTF">2016-01-08T09:09:00Z</dcterms:created>
  <dcterms:modified xsi:type="dcterms:W3CDTF">2024-09-28T06:17:37Z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856BE823437341499CD8F254E3667ED7_12</vt:lpwstr>
  </property>
  <property fmtid="{D5CDD505-2E9C-101B-9397-08002B2CF9AE}" pid="3" name="KSOProductBuildVer">
    <vt:lpwstr>1049-12.2.0.17562</vt:lpwstr>
  </property>
</Properties>
</file>