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274" r:id="rId3"/>
    <p:sldId id="270" r:id="rId4"/>
    <p:sldId id="271" r:id="rId5"/>
    <p:sldId id="260" r:id="rId6"/>
    <p:sldId id="261" r:id="rId7"/>
    <p:sldId id="262" r:id="rId8"/>
    <p:sldId id="263" r:id="rId9"/>
    <p:sldId id="257" r:id="rId10"/>
    <p:sldId id="264" r:id="rId11"/>
    <p:sldId id="265" r:id="rId12"/>
    <p:sldId id="266" r:id="rId13"/>
    <p:sldId id="267" r:id="rId14"/>
    <p:sldId id="268" r:id="rId15"/>
    <p:sldId id="269" r:id="rId16"/>
    <p:sldId id="279" r:id="rId17"/>
    <p:sldId id="278" r:id="rId18"/>
    <p:sldId id="276" r:id="rId19"/>
    <p:sldId id="277" r:id="rId20"/>
    <p:sldId id="272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FF33"/>
    <a:srgbClr val="FF99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61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2CCA1-A7D7-4092-AF2C-A34878C60A4A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8F116-F8F7-4ED9-A99F-5F37C7D96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949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B65A9-F0D1-404B-8E2F-CB478A1AD339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E9D5A-AD75-479C-9AA1-38DB54AD77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46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E9D5A-AD75-479C-9AA1-38DB54AD778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5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6.wdp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hyperlink" Target="http://logosyste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hyperlink" Target="00105.MTS" TargetMode="External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9.wdp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ria.ru/product/logopedicheskoe-obsledovanie-detej-razvitie-i-korrektsiya-rechi-detej-metodika-v-m-akimenko/" TargetMode="External"/><Relationship Id="rId2" Type="http://schemas.openxmlformats.org/officeDocument/2006/relationships/hyperlink" Target="https://mederia.ru/product/logopedicheskoe-obsledovanie-detej-diagnostika-metodika-v-m-akimenko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ogosystem.ru/" TargetMode="External"/><Relationship Id="rId4" Type="http://schemas.openxmlformats.org/officeDocument/2006/relationships/hyperlink" Target="https://downsideup.org/ru/o-fonde/novosti/nachinaem-govorit-novaya-metodika-dlya-razvitiya-rechi-u-detey-s-sindromom-daun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ria.ru/product/logopedicheskoe-obsledovanie-detej-diagnostika-metodika-v-m-akimenko/" TargetMode="External"/><Relationship Id="rId2" Type="http://schemas.openxmlformats.org/officeDocument/2006/relationships/hyperlink" Target="http://www.test-psy.ru/2888/249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ria.ru/product/logopedicheskoe-obsledovanie-detej-razvitie-i-korrektsiya-rechi-detej-metodika-v-m-akimenko/" TargetMode="External"/><Relationship Id="rId2" Type="http://schemas.openxmlformats.org/officeDocument/2006/relationships/hyperlink" Target="http://www.test-psy.ru/75/357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downsideup.org/ru/o-fonde/novosti/nachinaem-govorit-novaya-metodika-dlya-razvitiya-rechi-u-detey-s-sindromom-dauna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microsoft.com/office/2007/relationships/hdphoto" Target="../media/hdphoto5.wdp"/><Relationship Id="rId4" Type="http://schemas.openxmlformats.org/officeDocument/2006/relationships/image" Target="../media/image19.jpe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microsoft.com/office/2007/relationships/hdphoto" Target="../media/hdphoto9.wdp"/><Relationship Id="rId4" Type="http://schemas.openxmlformats.org/officeDocument/2006/relationships/image" Target="../media/image23.jpe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13.wdp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04056" y="19888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РМО учителей-логопедов ТМР</a:t>
            </a:r>
            <a:br>
              <a:rPr lang="ru-RU" sz="31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Инновационные методики и технологии в работе учителя-логопеда ДОУ»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819872" y="4437112"/>
            <a:ext cx="4856584" cy="40689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 С.А. Черкашина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60648"/>
            <a:ext cx="828092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№11 «Колокольчик» Тутаевского муниципального района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4015241" cy="23401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40597" y="6091713"/>
            <a:ext cx="2348863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октября 2017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453" y="5103129"/>
            <a:ext cx="1524003" cy="147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9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1" t="9837"/>
          <a:stretch/>
        </p:blipFill>
        <p:spPr>
          <a:xfrm rot="16200000">
            <a:off x="691703" y="238743"/>
            <a:ext cx="3096344" cy="400859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2" t="7013"/>
          <a:stretch/>
        </p:blipFill>
        <p:spPr>
          <a:xfrm rot="16200000">
            <a:off x="5207404" y="201310"/>
            <a:ext cx="3098513" cy="4081286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1" t="4414" r="24420"/>
          <a:stretch/>
        </p:blipFill>
        <p:spPr>
          <a:xfrm rot="16200000">
            <a:off x="3707907" y="2576249"/>
            <a:ext cx="2016222" cy="5305901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09" y="3678440"/>
            <a:ext cx="2194494" cy="3106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076">
            <a:off x="6585392" y="1344538"/>
            <a:ext cx="2256826" cy="30650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53" y="3642816"/>
            <a:ext cx="2345856" cy="31214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5004">
            <a:off x="449577" y="1226340"/>
            <a:ext cx="2208713" cy="31214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57" y="0"/>
            <a:ext cx="4081903" cy="408190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994">
            <a:off x="346921" y="504120"/>
            <a:ext cx="932888" cy="1253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8" r="32994" b="55206"/>
          <a:stretch/>
        </p:blipFill>
        <p:spPr>
          <a:xfrm>
            <a:off x="7731526" y="631436"/>
            <a:ext cx="1006051" cy="9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№1 – «Общие рекомендации»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204331" cy="4525963"/>
          </a:xfr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251520" y="1700808"/>
            <a:ext cx="4906888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Оглавление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Что входит в комплект «Начинаем говорить»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Общие рекомендации по организации и проведению занятий</a:t>
            </a:r>
          </a:p>
          <a:p>
            <a:pPr marL="685800" lvl="1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Диалог ребёнка с близкими – основа развития речи</a:t>
            </a:r>
          </a:p>
          <a:p>
            <a:pPr marL="685800" lvl="1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 делать, если появление речи ребёнка задерживается?</a:t>
            </a:r>
          </a:p>
          <a:p>
            <a:pPr marL="685800" lvl="1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организовать занятия по развитию речи</a:t>
            </a:r>
          </a:p>
          <a:p>
            <a:pPr marL="685800" lvl="1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подобрать материал для занятий</a:t>
            </a:r>
          </a:p>
          <a:p>
            <a:pPr marL="685800" lvl="1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проверить, понимает ли обращенную к нему речь?</a:t>
            </a:r>
          </a:p>
          <a:p>
            <a:pPr marL="685800" lvl="1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Использование слов «нянюшкиного словаря»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3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№2 – «Подготовительный период формирования навыков активной речи»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34070"/>
            <a:ext cx="3197135" cy="4525963"/>
          </a:xfrm>
        </p:spPr>
      </p:pic>
      <p:sp>
        <p:nvSpPr>
          <p:cNvPr id="4" name="Прямоугольник 3"/>
          <p:cNvSpPr/>
          <p:nvPr/>
        </p:nvSpPr>
        <p:spPr>
          <a:xfrm>
            <a:off x="179512" y="1196752"/>
            <a:ext cx="5616624" cy="5472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«Упражнения и игры с предметными картинками. Слова-названия»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предметными картинками (Упражнение «Посмотри и убери»)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Различение предметных картинок (Упражнение  «Узнай и покажи»)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Сличение предметных картинок – подбор пар (Упражнение «Подбери пару»)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Четвёртая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Называние предметных картинок (Упражнение «Посмотри и покажи»)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«Упражнения и игры с простыми сюжетными картинками. Слова-действия (глаголы)»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сюжетными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картинками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(Упражнение «Посмотри и убери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Различение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картинок (Упражнение  «Узнай и покажи»)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Называние сюжетных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картинок (Упражнение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делает?»)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игры</a:t>
            </a:r>
          </a:p>
          <a:p>
            <a:pPr marL="628650" lvl="1" indent="-171450" algn="just">
              <a:buFont typeface="Wingdings" pitchFamily="2" charset="2"/>
              <a:buChar char="§"/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Пары «Предмет и изображение»</a:t>
            </a:r>
          </a:p>
          <a:p>
            <a:pPr marL="628650" lvl="1" indent="-171450" algn="just">
              <a:buFont typeface="Wingdings" pitchFamily="2" charset="2"/>
              <a:buChar char="§"/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Парные картинки</a:t>
            </a:r>
          </a:p>
          <a:p>
            <a:pPr marL="628650" lvl="1" indent="-171450" algn="just">
              <a:buFont typeface="Wingdings" pitchFamily="2" charset="2"/>
              <a:buChar char="§"/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</a:t>
            </a:r>
          </a:p>
          <a:p>
            <a:pPr marL="628650" lvl="1" indent="-171450" algn="just">
              <a:buFont typeface="Wingdings" pitchFamily="2" charset="2"/>
              <a:buChar char="§"/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«Говорильный альбом»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подготовительного периода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itchFamily="2" charset="2"/>
              <a:buChar char="§"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79512" y="116632"/>
            <a:ext cx="6840760" cy="90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№3 – «Подготовительный период формирования навыков активной речи»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088200"/>
            <a:ext cx="8712968" cy="572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можно приступать к занятиям по обучению глобальному чтению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чтению слов»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парных табличек со словами, 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таблички с именем ребёнка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табличек со словами «мама» и «папа»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табличек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именем ребёнка 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словами «мама» и «папа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табличек со словами-названиями (существительными) из трёх букв (дом), двухсложными словами ( дом к парной табличке дом)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табличек со словами действиями (глаголами)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Втора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таблички со словом из нескольких (узнавание слов)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Называние слова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фразовой речи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фразы из 2 слов с глаголами «ест и/или спит»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Картинка(предмет) + карта для составления фразы с одним окошком и словом «ест»)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Табличка со словом +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для составления фразы с одним окошком и словом «ест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чтение фразы со словом «спит»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чтение двухсловных фраз со словами, усвоенными на предыдущих этапах, с использованием карты с двумя пустыми окошками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ступень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фразы из трёх слов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чтение трёхсловных фраз со словами, усвоенными на предыдущих этапах, с использованием карты стремя пустыми окошками.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речь 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по сюжетным картинкам. Рассказы с опорой на предметные картинки.)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слоговой структуры слова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6632"/>
            <a:ext cx="1673185" cy="2226385"/>
          </a:xfrm>
        </p:spPr>
      </p:pic>
    </p:spTree>
    <p:extLst>
      <p:ext uri="{BB962C8B-B14F-4D97-AF65-F5344CB8AC3E}">
        <p14:creationId xmlns:p14="http://schemas.microsoft.com/office/powerpoint/2010/main" val="18142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№4 – «Подготовительный период формирования навыков активной речи»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426" y="1635549"/>
            <a:ext cx="4824536" cy="27363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 Развитие понимания речи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 Этапы развития собственной речи ребёнка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3 Словарь вашего ребёнка. Контрольные таблицы.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№4. Дополнительные упражнения на развитие памяти, внимания, речи, мышления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28800"/>
            <a:ext cx="324481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512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3"/>
          <p:cNvSpPr txBox="1">
            <a:spLocks/>
          </p:cNvSpPr>
          <p:nvPr/>
        </p:nvSpPr>
        <p:spPr>
          <a:xfrm>
            <a:off x="1584324" y="419100"/>
            <a:ext cx="7328843" cy="14977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«Методика формирования языковой системы»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Автор: Тамара Никифоровна Новикова-Иванцова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sch1708uz.mskobr.ru/images/cms/data/14563504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481"/>
            <a:ext cx="1263728" cy="16849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yt3.ggpht.com/-A7dgGcjGuyk/AAAAAAAAAAI/AAAAAAAAAAA/VnoEPs_rXlA/s900-c-k-no-mo-rj-c0xffffff/photo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0" y="5674824"/>
            <a:ext cx="994536" cy="99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s://i1.u-mama.ru/e7b/15f/afc/ab44fb0159627833786021b3eb62cfb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625244"/>
            <a:ext cx="1080120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614036"/>
            <a:ext cx="1055324" cy="1055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96" y="5588805"/>
            <a:ext cx="1074018" cy="1074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06" y="5625242"/>
            <a:ext cx="1080122" cy="1080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1" y="5157192"/>
            <a:ext cx="484491" cy="651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18" y="5160527"/>
            <a:ext cx="484491" cy="6511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2" y="5160527"/>
            <a:ext cx="484491" cy="6511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21" y="5174382"/>
            <a:ext cx="484491" cy="6511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59" y="5157192"/>
            <a:ext cx="484491" cy="651198"/>
          </a:xfrm>
          <a:prstGeom prst="rect">
            <a:avLst/>
          </a:prstGeom>
        </p:spPr>
      </p:pic>
      <p:sp>
        <p:nvSpPr>
          <p:cNvPr id="15" name="Содержимое 2"/>
          <p:cNvSpPr txBox="1">
            <a:spLocks/>
          </p:cNvSpPr>
          <p:nvPr/>
        </p:nvSpPr>
        <p:spPr>
          <a:xfrm>
            <a:off x="530090" y="2276872"/>
            <a:ext cx="8206328" cy="276509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None/>
            </a:pPr>
            <a:r>
              <a:rPr lang="ru-RU" sz="3600" dirty="0" smtClean="0"/>
              <a:t>"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существует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кода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лексический, фонетический, морфемный и синтаксический.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Грамотная организация логопедической работы возможна только при знании структуры данных кодов, и тогда логопед охватывает не только артикуляционные, но и языковые явления." </a:t>
            </a:r>
          </a:p>
          <a:p>
            <a:pPr algn="just">
              <a:buFont typeface="Arial" pitchFamily="34" charset="0"/>
              <a:buNone/>
            </a:pPr>
            <a:endParaRPr lang="ru-RU" sz="3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</a:pP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стержень МФЯС - опора на онтогенетический принцип развития речи и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формирования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языковых кодов.</a:t>
            </a:r>
          </a:p>
          <a:p>
            <a:pPr algn="ctr">
              <a:buFont typeface="Arial" pitchFamily="34" charset="0"/>
              <a:buNone/>
            </a:pPr>
            <a:endParaRPr lang="ru-RU" sz="36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3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2573257" y="188640"/>
            <a:ext cx="4258816" cy="720080"/>
          </a:xfrm>
          <a:prstGeom prst="roundRect">
            <a:avLst/>
          </a:prstGeom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Акватерапия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45146" y="1052736"/>
            <a:ext cx="8837242" cy="28803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Акватерапия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метод коррекции различного рода нарушений в развитии детей, при котором применяется вода.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применения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акватерапии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работе учителя-логопеда ДОУ: -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коррекционно-развивающей и профилактической работы с детьми дошкольного возраста.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" y="4102165"/>
            <a:ext cx="2428111" cy="2598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283328"/>
            <a:ext cx="3093880" cy="2320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40" y="4102165"/>
            <a:ext cx="2232248" cy="2660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61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70130_10510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332656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_20170130_110340.jpg"/>
          <p:cNvPicPr>
            <a:picLocks noChangeAspect="1"/>
          </p:cNvPicPr>
          <p:nvPr/>
        </p:nvPicPr>
        <p:blipFill rotWithShape="1">
          <a:blip r:embed="rId4" cstate="print"/>
          <a:srcRect t="26731" r="12436" b="5543"/>
          <a:stretch/>
        </p:blipFill>
        <p:spPr>
          <a:xfrm>
            <a:off x="5156060" y="3429000"/>
            <a:ext cx="3242739" cy="3184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_20170130_110805.jpg"/>
          <p:cNvPicPr>
            <a:picLocks noChangeAspect="1"/>
          </p:cNvPicPr>
          <p:nvPr/>
        </p:nvPicPr>
        <p:blipFill>
          <a:blip r:embed="rId5" cstate="print">
            <a:lum bright="10000" contras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39501"/>
          <a:stretch>
            <a:fillRect/>
          </a:stretch>
        </p:blipFill>
        <p:spPr>
          <a:xfrm>
            <a:off x="309614" y="3429000"/>
            <a:ext cx="3927752" cy="316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_20170130_105434.jpg"/>
          <p:cNvPicPr>
            <a:picLocks noChangeAspect="1"/>
          </p:cNvPicPr>
          <p:nvPr/>
        </p:nvPicPr>
        <p:blipFill>
          <a:blip r:embed="rId7" cstate="print"/>
          <a:srcRect t="31100" r="40200" b="14301"/>
          <a:stretch>
            <a:fillRect/>
          </a:stretch>
        </p:blipFill>
        <p:spPr>
          <a:xfrm>
            <a:off x="5156060" y="268340"/>
            <a:ext cx="3217053" cy="2989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93879"/>
            <a:ext cx="1808196" cy="1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_20170130_11343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2500"/>
          <a:stretch>
            <a:fillRect/>
          </a:stretch>
        </p:blipFill>
        <p:spPr>
          <a:xfrm>
            <a:off x="467544" y="260648"/>
            <a:ext cx="2664296" cy="3108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P_20170130_1135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6151" y="229103"/>
            <a:ext cx="4186520" cy="313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_20170130_1152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861048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_20170130_113142.jpg"/>
          <p:cNvPicPr>
            <a:picLocks noChangeAspect="1"/>
          </p:cNvPicPr>
          <p:nvPr/>
        </p:nvPicPr>
        <p:blipFill>
          <a:blip r:embed="rId6" cstate="print"/>
          <a:srcRect l="7476" t="19550" r="5901"/>
          <a:stretch>
            <a:fillRect/>
          </a:stretch>
        </p:blipFill>
        <p:spPr>
          <a:xfrm>
            <a:off x="4490183" y="3564926"/>
            <a:ext cx="4392488" cy="3059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25357"/>
            <a:ext cx="2046747" cy="173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6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04" y="332656"/>
            <a:ext cx="8640960" cy="1656184"/>
          </a:xfrm>
          <a:ln w="57150">
            <a:solidFill>
              <a:srgbClr val="FF99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«Научить ребенка – это создать ему условия для полного овладения своими собственными способностями»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5325" y="2348880"/>
            <a:ext cx="3924436" cy="2880320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Неправильный, небрежный лепет,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Неточный выговор речей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По-прежнему сердечный трепет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Произведут в душе моей.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А.С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Пушкин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3068960"/>
            <a:ext cx="4883483" cy="360040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«Существовала некогда пословица,</a:t>
            </a:r>
          </a:p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дети не живут, а жить готовятся.</a:t>
            </a:r>
          </a:p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вряд ли в жизни пригодится тот,</a:t>
            </a:r>
          </a:p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жить, готовясь, в детстве не живет.»</a:t>
            </a:r>
          </a:p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Я. Маршак</a:t>
            </a:r>
          </a:p>
          <a:p>
            <a:pPr algn="ctr"/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470564"/>
            <a:ext cx="2191299" cy="2387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58">
            <a:off x="4037794" y="1888962"/>
            <a:ext cx="1179224" cy="15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«Подлинный смысл педагогики заключается в том, чтобы даже человек, которому трудно то, что посильно другим, не чувствовал себя неполноценным, испытывал высокую человеческую радость, радость познания, радость интеллектуального труда, радость творчества».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В.Сухомлинский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«Трудные дети».</a:t>
            </a: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30120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«Ребенок воспитывается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разными случайностями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 </a:t>
            </a:r>
          </a:p>
          <a:p>
            <a:pPr algn="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 Ф. Одоевский </a:t>
            </a:r>
          </a:p>
        </p:txBody>
      </p:sp>
    </p:spTree>
    <p:extLst>
      <p:ext uri="{BB962C8B-B14F-4D97-AF65-F5344CB8AC3E}">
        <p14:creationId xmlns:p14="http://schemas.microsoft.com/office/powerpoint/2010/main" val="42875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ресурсы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2"/>
              </a:rPr>
              <a:t>https://mederia.ru/product/logopedicheskoe-obsledovanie-detej-diagnostika-metodika-v-m-akimenko/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https://mederia.ru/product/logopedicheskoe-obsledovanie-detej-razvitie-i-korrektsiya-rechi-detej-metodika-v-m-akimenko/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https://downsideup.org/ru/o-fonde/novosti/nachinaem-govorit-novaya-metodika-dlya-razvitiya-rechi-u-detey-s-sindromom-dauna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http://logosystem.ru/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3246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585424" y="332656"/>
            <a:ext cx="7319664" cy="1080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Методика "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Логопедическое обследование детей" 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(В.М. Акименко)</a:t>
            </a:r>
            <a:r>
              <a:rPr lang="ru-RU" sz="2400" dirty="0">
                <a:solidFill>
                  <a:srgbClr val="0070C0"/>
                </a:solidFill>
              </a:rPr>
              <a:t/>
            </a:r>
            <a:br>
              <a:rPr lang="ru-RU" sz="2400" dirty="0">
                <a:solidFill>
                  <a:srgbClr val="0070C0"/>
                </a:solidFill>
              </a:rPr>
            </a:b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Иллюстрация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188641"/>
            <a:ext cx="1296144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4128" y="1700808"/>
            <a:ext cx="4739920" cy="50405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Обследование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проводится по 15 разделам. Каждый раздел состоит из ряда заданий, содержащих как инструкции для специалиста, так и задания, картинки и звуковые фрагменты для детей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Разделы: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 Звукопроизношение.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Общая моторика.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 Мелкая моторика.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4. Артикуляционная  моторика.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5. Динамическая организация артикуляционного аппарата в процессе речи.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6. Мимическая мускулатура.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7. Строение артикуляционного аппарата.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8. Фонематическое восприятие.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9. Дыхательная и голосовая функции.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10. Просодические компоненты речи.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11. Слоговая структура слова.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12. Понимание речи.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13. Лексика.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14. Грамматический строй.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15. Связная речь.</a:t>
            </a:r>
          </a:p>
          <a:p>
            <a:pPr algn="ctr"/>
            <a:endParaRPr lang="ru-RU" dirty="0"/>
          </a:p>
        </p:txBody>
      </p:sp>
      <p:pic>
        <p:nvPicPr>
          <p:cNvPr id="2050" name="Picture 2" descr="Логопедическое обследование детей. Диагностика. Методика В.М. Акименк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9" t="8214" r="17459" b="5872"/>
          <a:stretch/>
        </p:blipFill>
        <p:spPr bwMode="auto">
          <a:xfrm>
            <a:off x="5010828" y="2924944"/>
            <a:ext cx="3910307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6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475656" y="123628"/>
            <a:ext cx="7571184" cy="14261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Методика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«Развитие и коррекция речи детей 4-8 лет»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/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Коррекционная методика разработана ООО «Студия «</a:t>
            </a:r>
            <a:r>
              <a:rPr lang="ru-RU" sz="1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ВиЭль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» совместно с В.М. Акименко кандидатом педагогических наук, автором методики «Логопедическое обследование детей 4-8 лет».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Без назва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00809"/>
            <a:ext cx="2520280" cy="244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Иллюстрац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88640"/>
            <a:ext cx="1296143" cy="1296143"/>
          </a:xfrm>
          <a:prstGeom prst="rect">
            <a:avLst/>
          </a:prstGeom>
          <a:noFill/>
        </p:spPr>
      </p:pic>
      <p:pic>
        <p:nvPicPr>
          <p:cNvPr id="8" name="Содержимое 6" descr="й.jpg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/>
          <a:srcRect l="4558" r="5699" b="286"/>
          <a:stretch>
            <a:fillRect/>
          </a:stretch>
        </p:blipFill>
        <p:spPr>
          <a:xfrm>
            <a:off x="3491880" y="1713080"/>
            <a:ext cx="5252002" cy="4743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4293096"/>
            <a:ext cx="3240360" cy="24482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Компьютерная методика состоит из следующих основных разделов: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Мелкая моторика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Артикуляционная моторика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Фонематический слух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Просодика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Звукопроизношение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Слоговая структура слова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Лексика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Грамматика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Связная речь</a:t>
            </a:r>
          </a:p>
        </p:txBody>
      </p:sp>
    </p:spTree>
    <p:extLst>
      <p:ext uri="{BB962C8B-B14F-4D97-AF65-F5344CB8AC3E}">
        <p14:creationId xmlns:p14="http://schemas.microsoft.com/office/powerpoint/2010/main" val="16806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«НАЧИНАЕМ ГОВОРИТЬ» - НОВАЯ МЕТОДИКА ДЛЯ РАЗВИТИЯ РЕЧИ У ДЕТЕЙ С СИНДРОМОМ ДАУНА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4725144"/>
            <a:ext cx="8280920" cy="193367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«Начинаем говорить »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уникальное в своем роде пособие, которые разработано с учетом особенностей развития детей с синдромом Дауна в России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Авторы методики – педагог-дефектолог Полина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Жиянова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логопед Наталья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Штепа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вложили все свои знания и навыки, чтобы материал получился ярким и интересным детям, и одновременно понятным и простым в использовании 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45456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www.webkarapuz.ru/resize/100/341/w/uploads/section/48828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70080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0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входит в комплект «НАЧИНАЕМ </a:t>
            </a:r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</a:t>
            </a:r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11111"/>
          <a:stretch/>
        </p:blipFill>
        <p:spPr>
          <a:xfrm>
            <a:off x="702816" y="1375314"/>
            <a:ext cx="3496757" cy="238623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2452" y="881592"/>
            <a:ext cx="2375524" cy="3384373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1" t="4728" r="5111" b="12796"/>
          <a:stretch/>
        </p:blipFill>
        <p:spPr>
          <a:xfrm rot="16200000">
            <a:off x="1231555" y="3626335"/>
            <a:ext cx="2474357" cy="3531836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08" t="9899" r="18485" b="32930"/>
          <a:stretch/>
        </p:blipFill>
        <p:spPr>
          <a:xfrm rot="10800000">
            <a:off x="4932039" y="4155074"/>
            <a:ext cx="3497325" cy="247435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8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6" r="2424" b="5252"/>
          <a:stretch/>
        </p:blipFill>
        <p:spPr>
          <a:xfrm rot="10800000">
            <a:off x="262459" y="155615"/>
            <a:ext cx="4309542" cy="2957791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" t="8081" r="3334" b="3232"/>
          <a:stretch/>
        </p:blipFill>
        <p:spPr>
          <a:xfrm rot="10800000">
            <a:off x="4798042" y="209892"/>
            <a:ext cx="4047727" cy="2903516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566" r="9643" b="3131"/>
          <a:stretch/>
        </p:blipFill>
        <p:spPr>
          <a:xfrm rot="16200000">
            <a:off x="935737" y="2755722"/>
            <a:ext cx="2962987" cy="4309541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9" t="9016" b="4602"/>
          <a:stretch/>
        </p:blipFill>
        <p:spPr>
          <a:xfrm>
            <a:off x="4798043" y="3428998"/>
            <a:ext cx="4047727" cy="287471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73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3168" r="5938" b="3363"/>
          <a:stretch/>
        </p:blipFill>
        <p:spPr>
          <a:xfrm rot="16200000">
            <a:off x="778033" y="-289864"/>
            <a:ext cx="2894508" cy="4083831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2758" r="5938" b="2462"/>
          <a:stretch/>
        </p:blipFill>
        <p:spPr>
          <a:xfrm rot="16200000">
            <a:off x="5332703" y="-328792"/>
            <a:ext cx="2942184" cy="4209364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6" t="3434" r="5435" b="3627"/>
          <a:stretch/>
        </p:blipFill>
        <p:spPr>
          <a:xfrm rot="16200000">
            <a:off x="763707" y="3021847"/>
            <a:ext cx="2923162" cy="4083833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9" t="6151" r="8589" b="12203"/>
          <a:stretch/>
        </p:blipFill>
        <p:spPr>
          <a:xfrm rot="10800000">
            <a:off x="4699111" y="3602182"/>
            <a:ext cx="4253281" cy="2923162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95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" t="4336" r="3176"/>
          <a:stretch/>
        </p:blipFill>
        <p:spPr>
          <a:xfrm rot="16200000">
            <a:off x="779237" y="-383985"/>
            <a:ext cx="3118615" cy="4318064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" t="4105"/>
          <a:stretch/>
        </p:blipFill>
        <p:spPr>
          <a:xfrm rot="16200000">
            <a:off x="5287144" y="-283381"/>
            <a:ext cx="3118615" cy="411685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0" r="6659" b="3747"/>
          <a:stretch/>
        </p:blipFill>
        <p:spPr>
          <a:xfrm rot="10800000">
            <a:off x="2323683" y="3501008"/>
            <a:ext cx="4496635" cy="324036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1073</TotalTime>
  <Words>800</Words>
  <Application>Microsoft Office PowerPoint</Application>
  <PresentationFormat>Экран (4:3)</PresentationFormat>
  <Paragraphs>113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РМО учителей-логопедов ТМР  « Инновационные методики и технологии в работе учителя-логопеда ДОУ»</vt:lpstr>
      <vt:lpstr>Презентация PowerPoint</vt:lpstr>
      <vt:lpstr> Методика "Логопедическое обследование детей"  (В.М. Акименко) </vt:lpstr>
      <vt:lpstr> Методика  «Развитие и коррекция речи детей 4-8 лет»  Коррекционная методика разработана ООО «Студия «ВиЭль» совместно с В.М. Акименко кандидатом педагогических наук, автором методики «Логопедическое обследование детей 4-8 лет».  </vt:lpstr>
      <vt:lpstr>«НАЧИНАЕМ ГОВОРИТЬ» - НОВАЯ МЕТОДИКА ДЛЯ РАЗВИТИЯ РЕЧИ У ДЕТЕЙ С СИНДРОМОМ ДАУНА</vt:lpstr>
      <vt:lpstr>Что входит в комплект «НАЧИНАЕМ ГОВОРИТЬ»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Брошюра №1 – «Общие рекомендации»</vt:lpstr>
      <vt:lpstr>Брошюра №2 – «Подготовительный период формирования навыков активной речи»</vt:lpstr>
      <vt:lpstr>Брошюра №3 – «Подготовительный период формирования навыков активной речи»</vt:lpstr>
      <vt:lpstr>Брошюра №4 – «Подготовительный период формирования навыков активной речи»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ресурсы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СВЕТЛАНКА</dc:creator>
  <cp:lastModifiedBy>Бабец</cp:lastModifiedBy>
  <cp:revision>71</cp:revision>
  <cp:lastPrinted>2017-10-18T14:38:23Z</cp:lastPrinted>
  <dcterms:created xsi:type="dcterms:W3CDTF">2017-05-30T18:41:32Z</dcterms:created>
  <dcterms:modified xsi:type="dcterms:W3CDTF">2017-10-18T20:12:45Z</dcterms:modified>
</cp:coreProperties>
</file>