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13" r:id="rId5"/>
  </p:sldMasterIdLst>
  <p:sldIdLst>
    <p:sldId id="256" r:id="rId6"/>
    <p:sldId id="271" r:id="rId7"/>
    <p:sldId id="257" r:id="rId8"/>
    <p:sldId id="264" r:id="rId9"/>
    <p:sldId id="263" r:id="rId10"/>
    <p:sldId id="261" r:id="rId11"/>
    <p:sldId id="259" r:id="rId12"/>
    <p:sldId id="260" r:id="rId13"/>
    <p:sldId id="262" r:id="rId14"/>
    <p:sldId id="265" r:id="rId15"/>
    <p:sldId id="272" r:id="rId16"/>
    <p:sldId id="266" r:id="rId17"/>
    <p:sldId id="270" r:id="rId18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48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63" name="Рисунок 62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64" name="Рисунок 6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28" name="Рисунок 127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9" name="Рисунок 128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94" name="Рисунок 19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95" name="Рисунок 19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60" name="Рисунок 25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61" name="Рисунок 26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391" name="Рисунок 39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2" name="Рисунок 391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stomShape 1"/>
          <p:cNvSpPr/>
          <p:nvPr/>
        </p:nvSpPr>
        <p:spPr>
          <a:xfrm>
            <a:off x="0" y="2575080"/>
            <a:ext cx="100440" cy="62568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CustomShape 2"/>
          <p:cNvSpPr/>
          <p:nvPr/>
        </p:nvSpPr>
        <p:spPr>
          <a:xfrm>
            <a:off x="128520" y="3156480"/>
            <a:ext cx="646200" cy="232200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807120" y="5447160"/>
            <a:ext cx="609120" cy="141984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59760" y="6503760"/>
            <a:ext cx="171000" cy="36324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00800" y="3201120"/>
            <a:ext cx="821520" cy="332820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22320" y="228600"/>
            <a:ext cx="105840" cy="292752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78120" y="2944080"/>
            <a:ext cx="77760" cy="49356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769680" y="5478840"/>
            <a:ext cx="189720" cy="102456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775440" y="1398960"/>
            <a:ext cx="2075760" cy="404784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922680" y="6530040"/>
            <a:ext cx="161640" cy="33696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769680" y="5359320"/>
            <a:ext cx="37080" cy="22140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849960" y="6244560"/>
            <a:ext cx="238320" cy="62208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27360" y="-720"/>
            <a:ext cx="493920" cy="440064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550440" y="4316400"/>
            <a:ext cx="423000" cy="158040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1006200" y="5862600"/>
            <a:ext cx="430560" cy="99036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521640" y="4364280"/>
            <a:ext cx="551520" cy="223560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468000" y="1289160"/>
            <a:ext cx="173880" cy="302688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111680" y="6571440"/>
            <a:ext cx="133920" cy="28116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502560" y="4107600"/>
            <a:ext cx="82080" cy="51120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973800" y="3145680"/>
            <a:ext cx="1409760" cy="271656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1073520" y="6600240"/>
            <a:ext cx="120240" cy="25272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973800" y="5897160"/>
            <a:ext cx="137520" cy="67392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23"/>
          <p:cNvSpPr/>
          <p:nvPr/>
        </p:nvSpPr>
        <p:spPr>
          <a:xfrm>
            <a:off x="973800" y="5772600"/>
            <a:ext cx="37800" cy="22752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1006200" y="6322680"/>
            <a:ext cx="210240" cy="53028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" name="PlaceHolder 26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Образец заголовка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8AACB07-850D-4960-A8B1-369F93D3C56A}" type="datetime">
              <a:rPr lang="ru-RU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24.11.2019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" name="PlaceHolder 28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CustomShape 29"/>
          <p:cNvSpPr/>
          <p:nvPr/>
        </p:nvSpPr>
        <p:spPr>
          <a:xfrm>
            <a:off x="0" y="4323960"/>
            <a:ext cx="1744200" cy="77832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PlaceHolder 30"/>
          <p:cNvSpPr>
            <a:spLocks noGrp="1"/>
          </p:cNvSpPr>
          <p:nvPr>
            <p:ph type="sldNum"/>
          </p:nvPr>
        </p:nvSpPr>
        <p:spPr>
          <a:xfrm>
            <a:off x="531720" y="4529520"/>
            <a:ext cx="7794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C495384-1B41-474E-BF52-5213AC8D6D8F}" type="slidenum">
              <a:rPr lang="ru-RU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" name="PlaceHolder 3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0" y="2575080"/>
            <a:ext cx="100440" cy="62568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2"/>
          <p:cNvSpPr/>
          <p:nvPr/>
        </p:nvSpPr>
        <p:spPr>
          <a:xfrm>
            <a:off x="128520" y="3156480"/>
            <a:ext cx="646200" cy="232200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3"/>
          <p:cNvSpPr/>
          <p:nvPr/>
        </p:nvSpPr>
        <p:spPr>
          <a:xfrm>
            <a:off x="807120" y="5447160"/>
            <a:ext cx="609120" cy="141984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4"/>
          <p:cNvSpPr/>
          <p:nvPr/>
        </p:nvSpPr>
        <p:spPr>
          <a:xfrm>
            <a:off x="959760" y="6503760"/>
            <a:ext cx="171000" cy="36324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5"/>
          <p:cNvSpPr/>
          <p:nvPr/>
        </p:nvSpPr>
        <p:spPr>
          <a:xfrm>
            <a:off x="100800" y="3201120"/>
            <a:ext cx="821520" cy="332820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6"/>
          <p:cNvSpPr/>
          <p:nvPr/>
        </p:nvSpPr>
        <p:spPr>
          <a:xfrm>
            <a:off x="22320" y="228600"/>
            <a:ext cx="105840" cy="292752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7"/>
          <p:cNvSpPr/>
          <p:nvPr/>
        </p:nvSpPr>
        <p:spPr>
          <a:xfrm>
            <a:off x="78120" y="2944080"/>
            <a:ext cx="77760" cy="49356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8"/>
          <p:cNvSpPr/>
          <p:nvPr/>
        </p:nvSpPr>
        <p:spPr>
          <a:xfrm>
            <a:off x="769680" y="5478840"/>
            <a:ext cx="189720" cy="102456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9"/>
          <p:cNvSpPr/>
          <p:nvPr/>
        </p:nvSpPr>
        <p:spPr>
          <a:xfrm>
            <a:off x="775440" y="1398960"/>
            <a:ext cx="2075760" cy="404784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10"/>
          <p:cNvSpPr/>
          <p:nvPr/>
        </p:nvSpPr>
        <p:spPr>
          <a:xfrm>
            <a:off x="922680" y="6530040"/>
            <a:ext cx="161640" cy="33696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11"/>
          <p:cNvSpPr/>
          <p:nvPr/>
        </p:nvSpPr>
        <p:spPr>
          <a:xfrm>
            <a:off x="769680" y="5359320"/>
            <a:ext cx="37080" cy="22140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12"/>
          <p:cNvSpPr/>
          <p:nvPr/>
        </p:nvSpPr>
        <p:spPr>
          <a:xfrm>
            <a:off x="849960" y="6244560"/>
            <a:ext cx="238320" cy="62208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13"/>
          <p:cNvSpPr/>
          <p:nvPr/>
        </p:nvSpPr>
        <p:spPr>
          <a:xfrm>
            <a:off x="27360" y="-720"/>
            <a:ext cx="493920" cy="440064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14"/>
          <p:cNvSpPr/>
          <p:nvPr/>
        </p:nvSpPr>
        <p:spPr>
          <a:xfrm>
            <a:off x="550440" y="4316400"/>
            <a:ext cx="423000" cy="158040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15"/>
          <p:cNvSpPr/>
          <p:nvPr/>
        </p:nvSpPr>
        <p:spPr>
          <a:xfrm>
            <a:off x="1006200" y="5862600"/>
            <a:ext cx="430560" cy="99036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16"/>
          <p:cNvSpPr/>
          <p:nvPr/>
        </p:nvSpPr>
        <p:spPr>
          <a:xfrm>
            <a:off x="521640" y="4364280"/>
            <a:ext cx="551520" cy="223560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17"/>
          <p:cNvSpPr/>
          <p:nvPr/>
        </p:nvSpPr>
        <p:spPr>
          <a:xfrm>
            <a:off x="468000" y="1289160"/>
            <a:ext cx="173880" cy="302688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18"/>
          <p:cNvSpPr/>
          <p:nvPr/>
        </p:nvSpPr>
        <p:spPr>
          <a:xfrm>
            <a:off x="1111680" y="6571440"/>
            <a:ext cx="133920" cy="28116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19"/>
          <p:cNvSpPr/>
          <p:nvPr/>
        </p:nvSpPr>
        <p:spPr>
          <a:xfrm>
            <a:off x="502560" y="4107600"/>
            <a:ext cx="82080" cy="51120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20"/>
          <p:cNvSpPr/>
          <p:nvPr/>
        </p:nvSpPr>
        <p:spPr>
          <a:xfrm>
            <a:off x="973800" y="3145680"/>
            <a:ext cx="1409760" cy="271656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21"/>
          <p:cNvSpPr/>
          <p:nvPr/>
        </p:nvSpPr>
        <p:spPr>
          <a:xfrm>
            <a:off x="1073520" y="6600240"/>
            <a:ext cx="120240" cy="25272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22"/>
          <p:cNvSpPr/>
          <p:nvPr/>
        </p:nvSpPr>
        <p:spPr>
          <a:xfrm>
            <a:off x="973800" y="5897160"/>
            <a:ext cx="137520" cy="67392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3"/>
          <p:cNvSpPr/>
          <p:nvPr/>
        </p:nvSpPr>
        <p:spPr>
          <a:xfrm>
            <a:off x="973800" y="5772600"/>
            <a:ext cx="37800" cy="22752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24"/>
          <p:cNvSpPr/>
          <p:nvPr/>
        </p:nvSpPr>
        <p:spPr>
          <a:xfrm>
            <a:off x="1006200" y="6322680"/>
            <a:ext cx="210240" cy="53028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0" name="PlaceHolder 26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Образец заголовка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1" name="PlaceHolder 27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Шестой уровень структуры</a:t>
            </a: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n-U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Седьмой уровень структурыОбразец текста</a:t>
            </a:r>
          </a:p>
          <a:p>
            <a:pPr marL="743040" lvl="1" indent="-28548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n-US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</a:t>
            </a:r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143000" lvl="2" indent="-22824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n-US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</a:t>
            </a:r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600200" lvl="3" indent="-22824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n-U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Четвертый уровень</a:t>
            </a:r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057400" lvl="4" indent="-22824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n-U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</a:t>
            </a:r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2" name="PlaceHolder 28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BEA22DC-D498-48F5-A338-982CFC3E991B}" type="datetime">
              <a:rPr lang="ru-RU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24.11.2019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" name="PlaceHolder 29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" name="CustomShape 30"/>
          <p:cNvSpPr/>
          <p:nvPr/>
        </p:nvSpPr>
        <p:spPr>
          <a:xfrm flipV="1">
            <a:off x="-4320" y="714240"/>
            <a:ext cx="1588320" cy="5068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PlaceHolder 31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4226556-BA4F-48F9-B3B0-4A72D3C2FAF7}" type="slidenum">
              <a:rPr lang="ru-RU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2575080"/>
            <a:ext cx="100440" cy="62568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128520" y="3156480"/>
            <a:ext cx="646200" cy="232200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807120" y="5447160"/>
            <a:ext cx="609120" cy="141984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4"/>
          <p:cNvSpPr/>
          <p:nvPr/>
        </p:nvSpPr>
        <p:spPr>
          <a:xfrm>
            <a:off x="959760" y="6503760"/>
            <a:ext cx="171000" cy="36324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5"/>
          <p:cNvSpPr/>
          <p:nvPr/>
        </p:nvSpPr>
        <p:spPr>
          <a:xfrm>
            <a:off x="100800" y="3201120"/>
            <a:ext cx="821520" cy="332820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6"/>
          <p:cNvSpPr/>
          <p:nvPr/>
        </p:nvSpPr>
        <p:spPr>
          <a:xfrm>
            <a:off x="22320" y="228600"/>
            <a:ext cx="105840" cy="292752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7"/>
          <p:cNvSpPr/>
          <p:nvPr/>
        </p:nvSpPr>
        <p:spPr>
          <a:xfrm>
            <a:off x="78120" y="2944080"/>
            <a:ext cx="77760" cy="49356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8"/>
          <p:cNvSpPr/>
          <p:nvPr/>
        </p:nvSpPr>
        <p:spPr>
          <a:xfrm>
            <a:off x="769680" y="5478840"/>
            <a:ext cx="189720" cy="102456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9"/>
          <p:cNvSpPr/>
          <p:nvPr/>
        </p:nvSpPr>
        <p:spPr>
          <a:xfrm>
            <a:off x="775440" y="1398960"/>
            <a:ext cx="2075760" cy="404784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10"/>
          <p:cNvSpPr/>
          <p:nvPr/>
        </p:nvSpPr>
        <p:spPr>
          <a:xfrm>
            <a:off x="922680" y="6530040"/>
            <a:ext cx="161640" cy="33696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11"/>
          <p:cNvSpPr/>
          <p:nvPr/>
        </p:nvSpPr>
        <p:spPr>
          <a:xfrm>
            <a:off x="769680" y="5359320"/>
            <a:ext cx="37080" cy="22140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12"/>
          <p:cNvSpPr/>
          <p:nvPr/>
        </p:nvSpPr>
        <p:spPr>
          <a:xfrm>
            <a:off x="849960" y="6244560"/>
            <a:ext cx="238320" cy="62208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13"/>
          <p:cNvSpPr/>
          <p:nvPr/>
        </p:nvSpPr>
        <p:spPr>
          <a:xfrm>
            <a:off x="27360" y="-720"/>
            <a:ext cx="493920" cy="440064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14"/>
          <p:cNvSpPr/>
          <p:nvPr/>
        </p:nvSpPr>
        <p:spPr>
          <a:xfrm>
            <a:off x="550440" y="4316400"/>
            <a:ext cx="423000" cy="158040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15"/>
          <p:cNvSpPr/>
          <p:nvPr/>
        </p:nvSpPr>
        <p:spPr>
          <a:xfrm>
            <a:off x="1006200" y="5862600"/>
            <a:ext cx="430560" cy="99036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16"/>
          <p:cNvSpPr/>
          <p:nvPr/>
        </p:nvSpPr>
        <p:spPr>
          <a:xfrm>
            <a:off x="521640" y="4364280"/>
            <a:ext cx="551520" cy="223560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17"/>
          <p:cNvSpPr/>
          <p:nvPr/>
        </p:nvSpPr>
        <p:spPr>
          <a:xfrm>
            <a:off x="468000" y="1289160"/>
            <a:ext cx="173880" cy="302688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18"/>
          <p:cNvSpPr/>
          <p:nvPr/>
        </p:nvSpPr>
        <p:spPr>
          <a:xfrm>
            <a:off x="1111680" y="6571440"/>
            <a:ext cx="133920" cy="28116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19"/>
          <p:cNvSpPr/>
          <p:nvPr/>
        </p:nvSpPr>
        <p:spPr>
          <a:xfrm>
            <a:off x="502560" y="4107600"/>
            <a:ext cx="82080" cy="51120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20"/>
          <p:cNvSpPr/>
          <p:nvPr/>
        </p:nvSpPr>
        <p:spPr>
          <a:xfrm>
            <a:off x="973800" y="3145680"/>
            <a:ext cx="1409760" cy="271656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21"/>
          <p:cNvSpPr/>
          <p:nvPr/>
        </p:nvSpPr>
        <p:spPr>
          <a:xfrm>
            <a:off x="1073520" y="6600240"/>
            <a:ext cx="120240" cy="25272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22"/>
          <p:cNvSpPr/>
          <p:nvPr/>
        </p:nvSpPr>
        <p:spPr>
          <a:xfrm>
            <a:off x="973800" y="5897160"/>
            <a:ext cx="137520" cy="67392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23"/>
          <p:cNvSpPr/>
          <p:nvPr/>
        </p:nvSpPr>
        <p:spPr>
          <a:xfrm>
            <a:off x="973800" y="5772600"/>
            <a:ext cx="37800" cy="22752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24"/>
          <p:cNvSpPr/>
          <p:nvPr/>
        </p:nvSpPr>
        <p:spPr>
          <a:xfrm>
            <a:off x="1006200" y="6322680"/>
            <a:ext cx="210240" cy="53028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5" name="PlaceHolder 26"/>
          <p:cNvSpPr>
            <a:spLocks noGrp="1"/>
          </p:cNvSpPr>
          <p:nvPr>
            <p:ph type="title"/>
          </p:nvPr>
        </p:nvSpPr>
        <p:spPr>
          <a:xfrm>
            <a:off x="2589120" y="4800600"/>
            <a:ext cx="8915040" cy="5662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Образец заголовка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6" name="PlaceHolder 27"/>
          <p:cNvSpPr>
            <a:spLocks noGrp="1"/>
          </p:cNvSpPr>
          <p:nvPr>
            <p:ph type="body"/>
          </p:nvPr>
        </p:nvSpPr>
        <p:spPr>
          <a:xfrm>
            <a:off x="2589120" y="635040"/>
            <a:ext cx="8915040" cy="38545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Для правки структуры щёлкните мышью</a:t>
            </a:r>
            <a:endParaRPr lang="en-US" sz="16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 структуры</a:t>
            </a:r>
            <a:endParaRPr lang="en-US" sz="16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 структуры</a:t>
            </a:r>
            <a:endParaRPr lang="en-US" sz="16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Четвёртый уровень структуры</a:t>
            </a:r>
            <a:endParaRPr lang="en-US" sz="16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 структуры</a:t>
            </a:r>
            <a:endParaRPr lang="en-US" sz="16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Шестой уровень структуры</a:t>
            </a:r>
            <a:endParaRPr lang="en-US" sz="16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Седьмой уровень структурыВставка рисунка</a:t>
            </a:r>
            <a:endParaRPr lang="en-US" sz="16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7" name="PlaceHolder 28"/>
          <p:cNvSpPr>
            <a:spLocks noGrp="1"/>
          </p:cNvSpPr>
          <p:nvPr>
            <p:ph type="body"/>
          </p:nvPr>
        </p:nvSpPr>
        <p:spPr>
          <a:xfrm>
            <a:off x="2589120" y="5367240"/>
            <a:ext cx="8915040" cy="49320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Шестой уровень структуры</a:t>
            </a: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Седьмой уровень структурыОбразец текста</a:t>
            </a:r>
          </a:p>
        </p:txBody>
      </p:sp>
      <p:sp>
        <p:nvSpPr>
          <p:cNvPr id="158" name="PlaceHolder 29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7C28D98-4D0B-4A5F-8859-15F905877AF6}" type="datetime">
              <a:rPr lang="ru-RU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24.11.2019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9" name="PlaceHolder 30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0" name="CustomShape 31"/>
          <p:cNvSpPr/>
          <p:nvPr/>
        </p:nvSpPr>
        <p:spPr>
          <a:xfrm flipV="1">
            <a:off x="-4320" y="4911840"/>
            <a:ext cx="1588320" cy="5068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PlaceHolder 32"/>
          <p:cNvSpPr>
            <a:spLocks noGrp="1"/>
          </p:cNvSpPr>
          <p:nvPr>
            <p:ph type="sldNum"/>
          </p:nvPr>
        </p:nvSpPr>
        <p:spPr>
          <a:xfrm>
            <a:off x="531720" y="4983120"/>
            <a:ext cx="7794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F24BAB4-69F1-4C26-9AEB-D2512ED95308}" type="slidenum">
              <a:rPr lang="ru-RU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0" y="2575080"/>
            <a:ext cx="100440" cy="62568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2"/>
          <p:cNvSpPr/>
          <p:nvPr/>
        </p:nvSpPr>
        <p:spPr>
          <a:xfrm>
            <a:off x="128520" y="3156480"/>
            <a:ext cx="646200" cy="232200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3"/>
          <p:cNvSpPr/>
          <p:nvPr/>
        </p:nvSpPr>
        <p:spPr>
          <a:xfrm>
            <a:off x="807120" y="5447160"/>
            <a:ext cx="609120" cy="141984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4"/>
          <p:cNvSpPr/>
          <p:nvPr/>
        </p:nvSpPr>
        <p:spPr>
          <a:xfrm>
            <a:off x="959760" y="6503760"/>
            <a:ext cx="171000" cy="36324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5"/>
          <p:cNvSpPr/>
          <p:nvPr/>
        </p:nvSpPr>
        <p:spPr>
          <a:xfrm>
            <a:off x="100800" y="3201120"/>
            <a:ext cx="821520" cy="332820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6"/>
          <p:cNvSpPr/>
          <p:nvPr/>
        </p:nvSpPr>
        <p:spPr>
          <a:xfrm>
            <a:off x="22320" y="228600"/>
            <a:ext cx="105840" cy="292752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7"/>
          <p:cNvSpPr/>
          <p:nvPr/>
        </p:nvSpPr>
        <p:spPr>
          <a:xfrm>
            <a:off x="78120" y="2944080"/>
            <a:ext cx="77760" cy="49356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8"/>
          <p:cNvSpPr/>
          <p:nvPr/>
        </p:nvSpPr>
        <p:spPr>
          <a:xfrm>
            <a:off x="769680" y="5478840"/>
            <a:ext cx="189720" cy="102456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9"/>
          <p:cNvSpPr/>
          <p:nvPr/>
        </p:nvSpPr>
        <p:spPr>
          <a:xfrm>
            <a:off x="775440" y="1398960"/>
            <a:ext cx="2075760" cy="404784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10"/>
          <p:cNvSpPr/>
          <p:nvPr/>
        </p:nvSpPr>
        <p:spPr>
          <a:xfrm>
            <a:off x="922680" y="6530040"/>
            <a:ext cx="161640" cy="33696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11"/>
          <p:cNvSpPr/>
          <p:nvPr/>
        </p:nvSpPr>
        <p:spPr>
          <a:xfrm>
            <a:off x="769680" y="5359320"/>
            <a:ext cx="37080" cy="22140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12"/>
          <p:cNvSpPr/>
          <p:nvPr/>
        </p:nvSpPr>
        <p:spPr>
          <a:xfrm>
            <a:off x="849960" y="6244560"/>
            <a:ext cx="238320" cy="62208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13"/>
          <p:cNvSpPr/>
          <p:nvPr/>
        </p:nvSpPr>
        <p:spPr>
          <a:xfrm>
            <a:off x="27360" y="-720"/>
            <a:ext cx="493920" cy="440064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14"/>
          <p:cNvSpPr/>
          <p:nvPr/>
        </p:nvSpPr>
        <p:spPr>
          <a:xfrm>
            <a:off x="550440" y="4316400"/>
            <a:ext cx="423000" cy="158040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15"/>
          <p:cNvSpPr/>
          <p:nvPr/>
        </p:nvSpPr>
        <p:spPr>
          <a:xfrm>
            <a:off x="1006200" y="5862600"/>
            <a:ext cx="430560" cy="99036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16"/>
          <p:cNvSpPr/>
          <p:nvPr/>
        </p:nvSpPr>
        <p:spPr>
          <a:xfrm>
            <a:off x="521640" y="4364280"/>
            <a:ext cx="551520" cy="223560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17"/>
          <p:cNvSpPr/>
          <p:nvPr/>
        </p:nvSpPr>
        <p:spPr>
          <a:xfrm>
            <a:off x="468000" y="1289160"/>
            <a:ext cx="173880" cy="302688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8"/>
          <p:cNvSpPr/>
          <p:nvPr/>
        </p:nvSpPr>
        <p:spPr>
          <a:xfrm>
            <a:off x="1111680" y="6571440"/>
            <a:ext cx="133920" cy="28116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9"/>
          <p:cNvSpPr/>
          <p:nvPr/>
        </p:nvSpPr>
        <p:spPr>
          <a:xfrm>
            <a:off x="502560" y="4107600"/>
            <a:ext cx="82080" cy="51120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20"/>
          <p:cNvSpPr/>
          <p:nvPr/>
        </p:nvSpPr>
        <p:spPr>
          <a:xfrm>
            <a:off x="973800" y="3145680"/>
            <a:ext cx="1409760" cy="271656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21"/>
          <p:cNvSpPr/>
          <p:nvPr/>
        </p:nvSpPr>
        <p:spPr>
          <a:xfrm>
            <a:off x="1073520" y="6600240"/>
            <a:ext cx="120240" cy="25272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22"/>
          <p:cNvSpPr/>
          <p:nvPr/>
        </p:nvSpPr>
        <p:spPr>
          <a:xfrm>
            <a:off x="973800" y="5897160"/>
            <a:ext cx="137520" cy="67392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23"/>
          <p:cNvSpPr/>
          <p:nvPr/>
        </p:nvSpPr>
        <p:spPr>
          <a:xfrm>
            <a:off x="973800" y="5772600"/>
            <a:ext cx="37800" cy="22752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24"/>
          <p:cNvSpPr/>
          <p:nvPr/>
        </p:nvSpPr>
        <p:spPr>
          <a:xfrm>
            <a:off x="1006200" y="6322680"/>
            <a:ext cx="210240" cy="53028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1" name="PlaceHolder 26"/>
          <p:cNvSpPr>
            <a:spLocks noGrp="1"/>
          </p:cNvSpPr>
          <p:nvPr>
            <p:ph type="title"/>
          </p:nvPr>
        </p:nvSpPr>
        <p:spPr>
          <a:xfrm>
            <a:off x="2589120" y="446040"/>
            <a:ext cx="3504960" cy="9759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Образец заголовка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22" name="PlaceHolder 27"/>
          <p:cNvSpPr>
            <a:spLocks noGrp="1"/>
          </p:cNvSpPr>
          <p:nvPr>
            <p:ph type="body"/>
          </p:nvPr>
        </p:nvSpPr>
        <p:spPr>
          <a:xfrm>
            <a:off x="6323040" y="446040"/>
            <a:ext cx="5181120" cy="5414760"/>
          </a:xfrm>
          <a:prstGeom prst="rect">
            <a:avLst/>
          </a:prstGeom>
        </p:spPr>
        <p:txBody>
          <a:bodyPr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Шестой уровень структуры</a:t>
            </a: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n-U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Седьмой уровень структурыОбразец текста</a:t>
            </a:r>
          </a:p>
          <a:p>
            <a:pPr marL="743040" lvl="1" indent="-28548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n-US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</a:t>
            </a:r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143000" lvl="2" indent="-22824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n-US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</a:t>
            </a:r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600200" lvl="3" indent="-22824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n-U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Четвертый уровень</a:t>
            </a:r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057400" lvl="4" indent="-22824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n-U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</a:t>
            </a:r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23" name="PlaceHolder 28"/>
          <p:cNvSpPr>
            <a:spLocks noGrp="1"/>
          </p:cNvSpPr>
          <p:nvPr>
            <p:ph type="body"/>
          </p:nvPr>
        </p:nvSpPr>
        <p:spPr>
          <a:xfrm>
            <a:off x="2589120" y="1598760"/>
            <a:ext cx="3504960" cy="42620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Шестой уровень структуры</a:t>
            </a: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Седьмой уровень структурыОбразец текста</a:t>
            </a:r>
          </a:p>
        </p:txBody>
      </p:sp>
      <p:sp>
        <p:nvSpPr>
          <p:cNvPr id="224" name="PlaceHolder 29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B29797A-16E8-41AD-83A8-A692265C3D94}" type="datetime">
              <a:rPr lang="ru-RU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24.11.2019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5" name="PlaceHolder 30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6" name="CustomShape 31"/>
          <p:cNvSpPr/>
          <p:nvPr/>
        </p:nvSpPr>
        <p:spPr>
          <a:xfrm flipV="1">
            <a:off x="-4320" y="714240"/>
            <a:ext cx="1588320" cy="5068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PlaceHolder 32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F150E2C-5FF9-40F5-AF92-3C0F8A12E163}" type="slidenum">
              <a:rPr lang="ru-RU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0" y="2575080"/>
            <a:ext cx="100440" cy="62568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2"/>
          <p:cNvSpPr/>
          <p:nvPr/>
        </p:nvSpPr>
        <p:spPr>
          <a:xfrm>
            <a:off x="128520" y="3156480"/>
            <a:ext cx="646200" cy="232200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3"/>
          <p:cNvSpPr/>
          <p:nvPr/>
        </p:nvSpPr>
        <p:spPr>
          <a:xfrm>
            <a:off x="807120" y="5447160"/>
            <a:ext cx="609120" cy="141984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4"/>
          <p:cNvSpPr/>
          <p:nvPr/>
        </p:nvSpPr>
        <p:spPr>
          <a:xfrm>
            <a:off x="959760" y="6503760"/>
            <a:ext cx="171000" cy="36324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5"/>
          <p:cNvSpPr/>
          <p:nvPr/>
        </p:nvSpPr>
        <p:spPr>
          <a:xfrm>
            <a:off x="100800" y="3201120"/>
            <a:ext cx="821520" cy="332820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6"/>
          <p:cNvSpPr/>
          <p:nvPr/>
        </p:nvSpPr>
        <p:spPr>
          <a:xfrm>
            <a:off x="22320" y="228600"/>
            <a:ext cx="105840" cy="292752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7"/>
          <p:cNvSpPr/>
          <p:nvPr/>
        </p:nvSpPr>
        <p:spPr>
          <a:xfrm>
            <a:off x="78120" y="2944080"/>
            <a:ext cx="77760" cy="49356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8"/>
          <p:cNvSpPr/>
          <p:nvPr/>
        </p:nvSpPr>
        <p:spPr>
          <a:xfrm>
            <a:off x="769680" y="5478840"/>
            <a:ext cx="189720" cy="102456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9"/>
          <p:cNvSpPr/>
          <p:nvPr/>
        </p:nvSpPr>
        <p:spPr>
          <a:xfrm>
            <a:off x="775440" y="1398960"/>
            <a:ext cx="2075760" cy="404784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10"/>
          <p:cNvSpPr/>
          <p:nvPr/>
        </p:nvSpPr>
        <p:spPr>
          <a:xfrm>
            <a:off x="922680" y="6530040"/>
            <a:ext cx="161640" cy="33696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11"/>
          <p:cNvSpPr/>
          <p:nvPr/>
        </p:nvSpPr>
        <p:spPr>
          <a:xfrm>
            <a:off x="769680" y="5359320"/>
            <a:ext cx="37080" cy="22140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12"/>
          <p:cNvSpPr/>
          <p:nvPr/>
        </p:nvSpPr>
        <p:spPr>
          <a:xfrm>
            <a:off x="849960" y="6244560"/>
            <a:ext cx="238320" cy="62208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13"/>
          <p:cNvSpPr/>
          <p:nvPr/>
        </p:nvSpPr>
        <p:spPr>
          <a:xfrm>
            <a:off x="27360" y="-720"/>
            <a:ext cx="493920" cy="440064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14"/>
          <p:cNvSpPr/>
          <p:nvPr/>
        </p:nvSpPr>
        <p:spPr>
          <a:xfrm>
            <a:off x="550440" y="4316400"/>
            <a:ext cx="423000" cy="158040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15"/>
          <p:cNvSpPr/>
          <p:nvPr/>
        </p:nvSpPr>
        <p:spPr>
          <a:xfrm>
            <a:off x="1006200" y="5862600"/>
            <a:ext cx="430560" cy="99036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16"/>
          <p:cNvSpPr/>
          <p:nvPr/>
        </p:nvSpPr>
        <p:spPr>
          <a:xfrm>
            <a:off x="521640" y="4364280"/>
            <a:ext cx="551520" cy="223560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17"/>
          <p:cNvSpPr/>
          <p:nvPr/>
        </p:nvSpPr>
        <p:spPr>
          <a:xfrm>
            <a:off x="468000" y="1289160"/>
            <a:ext cx="173880" cy="302688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18"/>
          <p:cNvSpPr/>
          <p:nvPr/>
        </p:nvSpPr>
        <p:spPr>
          <a:xfrm>
            <a:off x="1111680" y="6571440"/>
            <a:ext cx="133920" cy="28116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19"/>
          <p:cNvSpPr/>
          <p:nvPr/>
        </p:nvSpPr>
        <p:spPr>
          <a:xfrm>
            <a:off x="502560" y="4107600"/>
            <a:ext cx="82080" cy="51120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20"/>
          <p:cNvSpPr/>
          <p:nvPr/>
        </p:nvSpPr>
        <p:spPr>
          <a:xfrm>
            <a:off x="973800" y="3145680"/>
            <a:ext cx="1409760" cy="271656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21"/>
          <p:cNvSpPr/>
          <p:nvPr/>
        </p:nvSpPr>
        <p:spPr>
          <a:xfrm>
            <a:off x="1073520" y="6600240"/>
            <a:ext cx="120240" cy="25272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22"/>
          <p:cNvSpPr/>
          <p:nvPr/>
        </p:nvSpPr>
        <p:spPr>
          <a:xfrm>
            <a:off x="973800" y="5897160"/>
            <a:ext cx="137520" cy="67392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23"/>
          <p:cNvSpPr/>
          <p:nvPr/>
        </p:nvSpPr>
        <p:spPr>
          <a:xfrm>
            <a:off x="973800" y="5772600"/>
            <a:ext cx="37800" cy="22752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24"/>
          <p:cNvSpPr/>
          <p:nvPr/>
        </p:nvSpPr>
        <p:spPr>
          <a:xfrm>
            <a:off x="1006200" y="6322680"/>
            <a:ext cx="210240" cy="53028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2" name="PlaceHolder 26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Образец заголовка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53" name="PlaceHolder 27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5C580AD-1943-4760-A29D-78B03D5F87B4}" type="datetime">
              <a:rPr lang="ru-RU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24.11.2019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4" name="PlaceHolder 28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5" name="CustomShape 29"/>
          <p:cNvSpPr/>
          <p:nvPr/>
        </p:nvSpPr>
        <p:spPr>
          <a:xfrm flipV="1">
            <a:off x="-4320" y="714240"/>
            <a:ext cx="1588320" cy="5068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PlaceHolder 30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0119DC9-75E7-4223-8F1F-7178F3DF8C3E}" type="slidenum">
              <a:rPr lang="ru-RU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7" name="PlaceHolder 3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Седьмой уровень структуры</a:t>
            </a:r>
          </a:p>
        </p:txBody>
      </p:sp>
      <p:sp>
        <p:nvSpPr>
          <p:cNvPr id="358" name="PlaceHolder 3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ex.ru/ow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klex.ru/own" TargetMode="Externa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ob.pro/chess/" TargetMode="External"/><Relationship Id="rId2" Type="http://schemas.openxmlformats.org/officeDocument/2006/relationships/hyperlink" Target="https://www.koob.pro/sukhin/" TargetMode="Externa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1881720" y="324720"/>
            <a:ext cx="9050760" cy="8773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15000"/>
              </a:lnSpc>
            </a:pPr>
            <a:r>
              <a:rPr lang="en-US" sz="20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
</a:t>
            </a:r>
            <a:r>
              <a:rPr lang="en-US" sz="48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alibri"/>
              </a:rPr>
              <a:t>
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Муниципальное дошкольное образовательное учреждение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alibri"/>
              </a:rPr>
              <a:t>
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«Детский сад № 11 «Колокольчик» Тутаевского муниципального района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94" name="TextShape 2"/>
          <p:cNvSpPr txBox="1"/>
          <p:nvPr/>
        </p:nvSpPr>
        <p:spPr>
          <a:xfrm>
            <a:off x="1881720" y="1457640"/>
            <a:ext cx="9974920" cy="4823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Обзор методической литературы </a:t>
            </a:r>
            <a:endParaRPr lang="ru-RU" sz="48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по </a:t>
            </a:r>
            <a:r>
              <a:rPr lang="ru-RU" sz="4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теме:</a:t>
            </a:r>
          </a:p>
          <a:p>
            <a:pPr algn="ctr">
              <a:lnSpc>
                <a:spcPct val="100000"/>
              </a:lnSpc>
            </a:pPr>
            <a:r>
              <a:rPr lang="ru-RU" sz="48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4800" b="1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бучение детей игре в шахматы</a:t>
            </a:r>
            <a:endParaRPr lang="ru-RU" sz="4800" b="1" strike="noStrike" spc="-1" dirty="0" smtClean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4400" b="1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/>
              <a:ea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4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 </a:t>
            </a:r>
            <a:r>
              <a:rPr lang="ru-RU" sz="4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</a:t>
            </a: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alibri"/>
              </a:rPr>
              <a:t>Подготовила : воспитатель</a:t>
            </a:r>
            <a:endParaRPr lang="ru-RU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alibri"/>
              </a:rPr>
              <a:t> Розанова Светлана Ивановна</a:t>
            </a:r>
            <a:endParaRPr lang="ru-RU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  <a:ea typeface="Calibri"/>
            </a:endParaRPr>
          </a:p>
          <a:p>
            <a:pPr algn="ctr">
              <a:lnSpc>
                <a:spcPct val="100000"/>
              </a:lnSpc>
            </a:pPr>
            <a:endParaRPr lang="ru-RU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  <a:ea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alibri"/>
              </a:rPr>
              <a:t>           Тутаев </a:t>
            </a: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Calibri"/>
              </a:rPr>
              <a:t>2019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Рисунок 3" descr="C:\Users\Колокольчик\Desktop\Шахматная программа\Мет. литература\20191119_16211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5" b="15404"/>
          <a:stretch/>
        </p:blipFill>
        <p:spPr bwMode="auto">
          <a:xfrm rot="20979259">
            <a:off x="930942" y="3818635"/>
            <a:ext cx="2448272" cy="28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www.koob.pro/foto/book/32279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5473">
            <a:off x="4171254" y="3818378"/>
            <a:ext cx="2108130" cy="2771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Shape 1"/>
          <p:cNvSpPr txBox="1"/>
          <p:nvPr/>
        </p:nvSpPr>
        <p:spPr>
          <a:xfrm>
            <a:off x="623392" y="260648"/>
            <a:ext cx="6796208" cy="1490400"/>
          </a:xfrm>
          <a:prstGeom prst="rect">
            <a:avLst/>
          </a:prstGeom>
          <a:solidFill>
            <a:srgbClr val="C8BBAA"/>
          </a:solidFill>
          <a:ln w="9360">
            <a:solidFill>
              <a:srgbClr val="977D4D"/>
            </a:solidFill>
            <a:round/>
          </a:ln>
        </p:spPr>
        <p:txBody>
          <a:bodyPr anchor="b"/>
          <a:lstStyle/>
          <a:p>
            <a:r>
              <a:rPr lang="ru-RU" dirty="0"/>
              <a:t> </a:t>
            </a:r>
            <a:endParaRPr lang="ru-RU" sz="4400" dirty="0"/>
          </a:p>
          <a:p>
            <a:r>
              <a:rPr lang="ru-RU" sz="4400" dirty="0"/>
              <a:t>1000 самых знаменитых шахматных комбинаций</a:t>
            </a:r>
          </a:p>
        </p:txBody>
      </p:sp>
      <p:sp>
        <p:nvSpPr>
          <p:cNvPr id="429" name="TextShape 2"/>
          <p:cNvSpPr txBox="1"/>
          <p:nvPr/>
        </p:nvSpPr>
        <p:spPr>
          <a:xfrm>
            <a:off x="623392" y="1751048"/>
            <a:ext cx="6796208" cy="4630280"/>
          </a:xfrm>
          <a:prstGeom prst="rect">
            <a:avLst/>
          </a:prstGeom>
          <a:solidFill>
            <a:srgbClr val="E3EACF"/>
          </a:solidFill>
          <a:ln>
            <a:noFill/>
          </a:ln>
        </p:spPr>
        <p:txBody>
          <a:bodyPr/>
          <a:lstStyle/>
          <a:p>
            <a:r>
              <a:rPr lang="ru-RU" dirty="0"/>
              <a:t>В книге собран уникальный шахматный материал, расположенный в хронологическом порядке. Огромное внимание уделено комбинациям, входящим в золотой фонд шахматного искусства. Основу сборника составляют примеры тактических операций выдающихся мастеров XIX и начала XX веков, а так же комбинации из матчей на первенство мира.</a:t>
            </a:r>
          </a:p>
          <a:p>
            <a:r>
              <a:rPr lang="ru-RU" dirty="0"/>
              <a:t>Издание предназначено как для начинающих шахматистов, только освоивших азы мудрой игры, так и для шахматистов высокой квалификации.</a:t>
            </a:r>
          </a:p>
        </p:txBody>
      </p:sp>
      <p:pic>
        <p:nvPicPr>
          <p:cNvPr id="5" name="Рисунок 4" descr="https://www.koob.pro/foto/book/32279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565679"/>
            <a:ext cx="3712724" cy="5302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1772816"/>
            <a:ext cx="6480720" cy="4801780"/>
          </a:xfrm>
          <a:solidFill>
            <a:srgbClr val="E3EACF"/>
          </a:solidFill>
          <a:ln>
            <a:noFill/>
          </a:ln>
        </p:spPr>
        <p:txBody>
          <a:bodyPr/>
          <a:lstStyle/>
          <a:p>
            <a:pPr lvl="0" algn="l" rtl="0"/>
            <a:r>
              <a:rPr lang="ru-RU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/>
              <a:t>В книге представлен опыт работы по обучению игре в шахматы детей дошкольного возраста. Повествование ведется в </a:t>
            </a:r>
            <a:r>
              <a:rPr lang="ru-RU" dirty="0" smtClean="0">
                <a:latin typeface="+mn-lt"/>
              </a:rPr>
              <a:t>сказочной</a:t>
            </a:r>
            <a:r>
              <a:rPr lang="ru-RU" dirty="0" smtClean="0"/>
              <a:t> форме, процесс обучения превращен в увлекательную игру. Герои книги - мальчик и девочка - сверстники дошкольников.</a:t>
            </a:r>
            <a:br>
              <a:rPr lang="ru-RU" dirty="0" smtClean="0"/>
            </a:br>
            <a:r>
              <a:rPr lang="ru-RU" dirty="0" smtClean="0"/>
              <a:t>После каждого занятия воспитателям или родителям предлагаются методические рекомендации и практические советы.</a:t>
            </a:r>
            <a:br>
              <a:rPr lang="ru-RU" dirty="0" smtClean="0"/>
            </a:br>
            <a:endParaRPr lang="ru-RU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79376" y="548680"/>
            <a:ext cx="11025144" cy="925751"/>
          </a:xfrm>
          <a:solidFill>
            <a:srgbClr val="C8BBAA"/>
          </a:solidFill>
          <a:ln w="9360">
            <a:solidFill>
              <a:srgbClr val="977D4D"/>
            </a:solidFill>
            <a:round/>
          </a:ln>
        </p:spPr>
        <p:txBody>
          <a:bodyPr anchor="ctr"/>
          <a:lstStyle/>
          <a:p>
            <a:pPr algn="ctr" rtl="0"/>
            <a:r>
              <a:rPr lang="ru-RU" sz="4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Малыши играют в шахматы.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606044"/>
            <a:ext cx="3959616" cy="520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912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335360" y="332656"/>
            <a:ext cx="12068824" cy="688216"/>
          </a:xfrm>
          <a:prstGeom prst="rect">
            <a:avLst/>
          </a:prstGeom>
          <a:solidFill>
            <a:srgbClr val="C8BBAA"/>
          </a:solidFill>
          <a:ln w="9360">
            <a:solidFill>
              <a:srgbClr val="977D4D"/>
            </a:solidFill>
            <a:round/>
          </a:ln>
        </p:spPr>
        <p:txBody>
          <a:bodyPr anchor="b"/>
          <a:lstStyle/>
          <a:p>
            <a:pPr algn="ctr"/>
            <a:r>
              <a:rPr lang="ru-RU" sz="4400" b="1" dirty="0"/>
              <a:t> </a:t>
            </a:r>
            <a:r>
              <a:rPr lang="ru-RU" sz="4400" b="1" dirty="0" smtClean="0"/>
              <a:t>Шахматы</a:t>
            </a:r>
            <a:r>
              <a:rPr lang="ru-RU" sz="4400" b="1" dirty="0"/>
              <a:t>.</a:t>
            </a:r>
            <a:r>
              <a:rPr lang="ru-RU" sz="4400" b="1" dirty="0" smtClean="0"/>
              <a:t> Рабочая </a:t>
            </a:r>
            <a:r>
              <a:rPr lang="ru-RU" sz="4400" b="1" dirty="0"/>
              <a:t>тетрадь.</a:t>
            </a:r>
          </a:p>
        </p:txBody>
      </p:sp>
      <p:pic>
        <p:nvPicPr>
          <p:cNvPr id="2052" name="Picture 4" descr="https://img.labirint.ru/rcimg/e5880b3a8bfce505b4c683a47bdb1351/1920x1080/comments_pic/1636/0_518a9094935bd145810fdf72e020a4c8_14730658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r="14940"/>
          <a:stretch/>
        </p:blipFill>
        <p:spPr bwMode="auto">
          <a:xfrm rot="454666">
            <a:off x="5455205" y="1451594"/>
            <a:ext cx="6385560" cy="476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ache3.youla.io/files/images/720_720_out/5b/fb/5bfbfdea9380009d8433d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115">
            <a:off x="333660" y="1782256"/>
            <a:ext cx="4887086" cy="36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45" name="TextShape 2"/>
          <p:cNvSpPr txBox="1"/>
          <p:nvPr/>
        </p:nvSpPr>
        <p:spPr>
          <a:xfrm>
            <a:off x="2040840" y="2584080"/>
            <a:ext cx="9463320" cy="1643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800" b="1" i="1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СПАСИБО</a:t>
            </a:r>
            <a:r>
              <a:rPr lang="en-US" sz="4800" b="1" i="1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ЗА ВНИМАНИЕ !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476672"/>
            <a:ext cx="9343488" cy="1368152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4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Calibri"/>
                <a:cs typeface="DejaVu Sans"/>
              </a:rPr>
              <a:t>Обучение детей игре в шахматы</a:t>
            </a:r>
            <a:br>
              <a:rPr kumimoji="0" lang="ru-RU" sz="4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Calibri"/>
                <a:cs typeface="DejaVu San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95400" y="1484784"/>
            <a:ext cx="10729192" cy="237626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Программы для обучения детей в шахмат.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Цель педагога, работающего с дошколятами и </a:t>
            </a:r>
            <a:r>
              <a:rPr lang="ru-RU" dirty="0" smtClean="0">
                <a:solidFill>
                  <a:schemeClr val="tx1"/>
                </a:solidFill>
                <a:effectLst/>
                <a:latin typeface="Arial"/>
                <a:ea typeface="Times New Roman"/>
              </a:rPr>
              <a:t>младшими школьниками</a:t>
            </a:r>
            <a:r>
              <a:rPr lang="ru-RU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– заинтересовать ребенка шахматами, помочь ему усвоить основы этой увлекательной игры.</a:t>
            </a:r>
            <a:b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В этом могут помочь шахматные программы. Их достаточно много. Представляет интерес программа обучения, предложенная еще в 1994 году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И.Г.Сухиным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. </a:t>
            </a:r>
            <a:endParaRPr lang="ru-RU" dirty="0"/>
          </a:p>
        </p:txBody>
      </p:sp>
      <p:pic>
        <p:nvPicPr>
          <p:cNvPr id="1026" name="Picture 2" descr="https://avatars.mds.yandex.net/get-districts/750923/2a0000016d684fb15e9ae4d50fdf458b0308/optimi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7448" y="3504416"/>
            <a:ext cx="4218715" cy="3164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zen_doc/901899/pub_5adeb07755876b8b5f2313af_5b3ffd0cb14bc000aacf7251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3532976"/>
            <a:ext cx="4906202" cy="3164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5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322754" y="0"/>
            <a:ext cx="11722086" cy="708120"/>
          </a:xfrm>
          <a:prstGeom prst="rect">
            <a:avLst/>
          </a:prstGeom>
          <a:solidFill>
            <a:srgbClr val="C8BBAA"/>
          </a:solidFill>
          <a:ln w="9360">
            <a:solidFill>
              <a:srgbClr val="977D4D"/>
            </a:solidFill>
            <a:rou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dirty="0" smtClean="0"/>
              <a:t>             Игорь Георгиевич </a:t>
            </a:r>
            <a:r>
              <a:rPr lang="ru-RU" sz="4400" dirty="0" err="1" smtClean="0"/>
              <a:t>Сухин</a:t>
            </a:r>
            <a:r>
              <a:rPr lang="ru-RU" sz="4400" dirty="0" smtClean="0"/>
              <a:t> 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96" name="TextShape 2"/>
          <p:cNvSpPr txBox="1"/>
          <p:nvPr/>
        </p:nvSpPr>
        <p:spPr>
          <a:xfrm>
            <a:off x="322753" y="890838"/>
            <a:ext cx="8064896" cy="5885747"/>
          </a:xfrm>
          <a:prstGeom prst="rect">
            <a:avLst/>
          </a:prstGeom>
          <a:solidFill>
            <a:srgbClr val="E3EACF"/>
          </a:solidFill>
          <a:ln>
            <a:noFill/>
          </a:ln>
        </p:spPr>
        <p:txBody>
          <a:bodyPr/>
          <a:lstStyle/>
          <a:p>
            <a:r>
              <a:rPr lang="ru-RU" dirty="0"/>
              <a:t>Игорь Георгиевич </a:t>
            </a:r>
            <a:r>
              <a:rPr lang="ru-RU" dirty="0" err="1"/>
              <a:t>Сухин</a:t>
            </a:r>
            <a:r>
              <a:rPr lang="ru-RU" dirty="0"/>
              <a:t> (17 февраля 1953, п. Середа, ныне в черте г. Калуга) — кандидат педагогических наук, член Союза писателей России, методолог шахматного образования.</a:t>
            </a:r>
          </a:p>
          <a:p>
            <a:r>
              <a:rPr lang="ru-RU" dirty="0" smtClean="0"/>
              <a:t>С</a:t>
            </a:r>
            <a:r>
              <a:rPr lang="ru-RU" dirty="0"/>
              <a:t> 1993 года научный сотрудник Института стратегии развития образования Российской академии образования. 18 декабря 2008 года защитил диссертацию «Дидактическое обеспечение развития способности действовать „в уме“ у дошкольников в контексте обучения игре в шахматы».</a:t>
            </a:r>
          </a:p>
          <a:p>
            <a:r>
              <a:rPr lang="ru-RU" dirty="0"/>
              <a:t>В настоящее время — старший научный сотрудник Института стратегии развития образования Российской академии образования, профессор кафедры «Инновационные технологии» ГАСИС, член Координационного совета по развитию шахматного образования в системе образования РФ.</a:t>
            </a:r>
          </a:p>
          <a:p>
            <a:r>
              <a:rPr lang="ru-RU" dirty="0"/>
              <a:t>Кандидат в мастера спорта по шахматам (чемпион клуба «Спартак» Москва, 1977).</a:t>
            </a:r>
          </a:p>
          <a:p>
            <a:r>
              <a:rPr lang="ru-RU" dirty="0"/>
              <a:t>Автор методики обучения шахматным азам детей с возраста 2 лет. Автор учебно-методического комплекта для начальной школы «Шахматы — школе», автор многих книг для педагогов, родителей и детей. Суммарный тираж изданных книг — около 2 миллионов экземпляров</a:t>
            </a:r>
            <a:endParaRPr lang="en-U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4" name="Рисунок 3" descr="Сухин И.Г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340768"/>
            <a:ext cx="3791744" cy="498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1"/>
          <p:cNvSpPr txBox="1"/>
          <p:nvPr/>
        </p:nvSpPr>
        <p:spPr>
          <a:xfrm>
            <a:off x="839880" y="188640"/>
            <a:ext cx="6739920" cy="1460520"/>
          </a:xfrm>
          <a:prstGeom prst="rect">
            <a:avLst/>
          </a:prstGeom>
          <a:solidFill>
            <a:srgbClr val="C8BBAA"/>
          </a:solidFill>
          <a:ln w="9360">
            <a:solidFill>
              <a:srgbClr val="977D4D"/>
            </a:solidFill>
            <a:round/>
          </a:ln>
        </p:spPr>
        <p:txBody>
          <a:bodyPr anchor="b"/>
          <a:lstStyle/>
          <a:p>
            <a:pPr algn="ctr"/>
            <a:r>
              <a:rPr lang="ru-RU" sz="4400" b="1" dirty="0"/>
              <a:t>Шахматы для самых маленьких</a:t>
            </a:r>
            <a:endParaRPr lang="ru-RU" sz="4400" dirty="0"/>
          </a:p>
        </p:txBody>
      </p:sp>
      <p:sp>
        <p:nvSpPr>
          <p:cNvPr id="426" name="TextShape 2"/>
          <p:cNvSpPr txBox="1"/>
          <p:nvPr/>
        </p:nvSpPr>
        <p:spPr>
          <a:xfrm>
            <a:off x="839880" y="2057400"/>
            <a:ext cx="6739920" cy="4203720"/>
          </a:xfrm>
          <a:prstGeom prst="rect">
            <a:avLst/>
          </a:prstGeom>
          <a:solidFill>
            <a:srgbClr val="E3EACF"/>
          </a:solidFill>
          <a:ln>
            <a:noFill/>
          </a:ln>
        </p:spPr>
        <p:txBody>
          <a:bodyPr/>
          <a:lstStyle/>
          <a:p>
            <a:r>
              <a:rPr lang="ru-RU" dirty="0"/>
              <a:t>Эта книга необычная. Она адресована одновременно и детям, и их родителям. Ее автор, И.Г. </a:t>
            </a:r>
            <a:r>
              <a:rPr lang="ru-RU" dirty="0" err="1"/>
              <a:t>Сухин</a:t>
            </a:r>
            <a:r>
              <a:rPr lang="ru-RU" dirty="0"/>
              <a:t>, научный сотрудник Института тео­рии образования и педагогики РАО, уверен, что шахматы - это не толь­ко популярная игра, но и действенное, эффективное средство интелле­ктуального развития детей. Процесс обучения шахматам способствует концентрации внимания и развивает логическое мышление, укрепляет память, развивает изо­бретательность. Поэтому так важно начинать учить малышей игре в шахматы в самом раннем возрасте. Родителям поможет в этом адресо­ванный им раздел "Советы родителям", а дети с увлечением послуша­ют сказки об увлекательных приключениях в шахматной стране хоро­шо знакомых и любимых литературных персонажей.</a:t>
            </a:r>
          </a:p>
        </p:txBody>
      </p:sp>
      <p:pic>
        <p:nvPicPr>
          <p:cNvPr id="5" name="Рисунок 4" descr="C:\Users\Колокольчик\Desktop\Шахматная программа\Мет. литература\20191119_16214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t="3596" r="20956"/>
          <a:stretch/>
        </p:blipFill>
        <p:spPr bwMode="auto">
          <a:xfrm rot="5400000">
            <a:off x="6948191" y="1136649"/>
            <a:ext cx="6072481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191344" y="116632"/>
            <a:ext cx="7488832" cy="1554848"/>
          </a:xfrm>
          <a:prstGeom prst="rect">
            <a:avLst/>
          </a:prstGeom>
          <a:solidFill>
            <a:srgbClr val="C8BBAA"/>
          </a:solidFill>
          <a:ln w="9360">
            <a:solidFill>
              <a:srgbClr val="977D4D"/>
            </a:solidFill>
            <a:round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b="1" dirty="0"/>
              <a:t>"</a:t>
            </a:r>
            <a:r>
              <a:rPr lang="ru-RU" sz="4400" b="1" dirty="0"/>
              <a:t>Шахматы. Большой самоучитель для детей</a:t>
            </a:r>
            <a:r>
              <a:rPr lang="ru-RU" b="1" dirty="0"/>
              <a:t>"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23" name="TextShape 2"/>
          <p:cNvSpPr txBox="1"/>
          <p:nvPr/>
        </p:nvSpPr>
        <p:spPr>
          <a:xfrm>
            <a:off x="191344" y="1988840"/>
            <a:ext cx="7488832" cy="4556920"/>
          </a:xfrm>
          <a:prstGeom prst="rect">
            <a:avLst/>
          </a:prstGeom>
          <a:solidFill>
            <a:srgbClr val="E3EACF"/>
          </a:solidFill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Шахматы - самая популярная настольная игра в мире. Она развивает образное и логическое мышление, воспитывает усидчивость, внимательность, целеустремленность. Обучить детей шахматным азам можно с двух лет, считает методолог шахматного образования Игорь Георгиевич </a:t>
            </a:r>
            <a:r>
              <a:rPr lang="ru-RU" dirty="0" err="1"/>
              <a:t>Сухин</a:t>
            </a:r>
            <a:r>
              <a:rPr lang="ru-RU" dirty="0"/>
              <a:t>. Благодаря его методике, книге-сказке, дети погружаются в шахматный мир с интересом и большим удовольствием, а родители узнают, как грамотно организовать шахматные занятия, закрепить пройденный материал и превратить шахматную доску в увлекательный мир приключений. Может, будущий чемпион растет именно в вашей семье?</a:t>
            </a:r>
            <a:br>
              <a:rPr lang="ru-RU" dirty="0"/>
            </a:br>
            <a:endParaRPr lang="en-U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5" name="Рисунок 4" descr="C:\Users\Колокольчик\Desktop\Шахматная программа\Мет. литература\20191119_16211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5" b="15404"/>
          <a:stretch/>
        </p:blipFill>
        <p:spPr bwMode="auto">
          <a:xfrm>
            <a:off x="7824192" y="342039"/>
            <a:ext cx="4053205" cy="568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607680" y="212521"/>
            <a:ext cx="6906240" cy="1240560"/>
          </a:xfrm>
          <a:prstGeom prst="rect">
            <a:avLst/>
          </a:prstGeom>
          <a:solidFill>
            <a:srgbClr val="C8BBAA"/>
          </a:solidFill>
          <a:ln w="9360">
            <a:solidFill>
              <a:srgbClr val="977D4D"/>
            </a:solidFill>
            <a:round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Шахматный учебник  	</a:t>
            </a:r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для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дошкольников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15" name="TextShape 2"/>
          <p:cNvSpPr txBox="1"/>
          <p:nvPr/>
        </p:nvSpPr>
        <p:spPr>
          <a:xfrm>
            <a:off x="607680" y="1744560"/>
            <a:ext cx="6906240" cy="4609800"/>
          </a:xfrm>
          <a:prstGeom prst="rect">
            <a:avLst/>
          </a:prstGeom>
          <a:solidFill>
            <a:srgbClr val="E3EACF"/>
          </a:solidFill>
          <a:ln>
            <a:noFill/>
          </a:ln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книга предназначена для детей 5-6 лет. Именно в этом возрасте целесообразнее всего обучать ребёнка играть в шахматы. Дети этого возраста стремятся к новым знаниям и умениям, охотно и с большим интересом учатся. Игра в шахматы требует концентрации внимания, опосредованного запоминания, творческого воображения, логики, самоконтроля - всё это пригодится ребёнку для успешного обучение в школе. К тому же книга позволит ребёнку подготовиться к обучению шахматам в школе. В данном пособии подобраны занимательные упражнения и задачи, которые превратят процесс обучения дошкольников шахматной игре в увлекательное интеллектуальное путешествие.</a:t>
            </a:r>
          </a:p>
        </p:txBody>
      </p:sp>
      <p:pic>
        <p:nvPicPr>
          <p:cNvPr id="8" name="Рисунок 7" descr="C:\Users\Колокольчик\Desktop\Шахматная программа\Мет. литература\Волков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1" y="212521"/>
            <a:ext cx="3960441" cy="61433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371596" y="116632"/>
            <a:ext cx="6696744" cy="1625817"/>
          </a:xfrm>
          <a:prstGeom prst="rect">
            <a:avLst/>
          </a:prstGeom>
          <a:solidFill>
            <a:srgbClr val="C8BBAA"/>
          </a:solidFill>
          <a:ln w="9360">
            <a:solidFill>
              <a:srgbClr val="977D4D"/>
            </a:solidFill>
            <a:round/>
          </a:ln>
        </p:spPr>
        <p:txBody>
          <a:bodyPr anchor="b"/>
          <a:lstStyle/>
          <a:p>
            <a:r>
              <a:rPr lang="ru-RU" sz="2800" dirty="0" smtClean="0"/>
              <a:t>Шахматы</a:t>
            </a:r>
            <a:r>
              <a:rPr lang="ru-RU" sz="2800" dirty="0"/>
              <a:t>: 1-й год. Там клетки чёрно-белые чудес и тайн полны</a:t>
            </a: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09" name="TextShape 2"/>
          <p:cNvSpPr txBox="1"/>
          <p:nvPr/>
        </p:nvSpPr>
        <p:spPr>
          <a:xfrm>
            <a:off x="371596" y="1916832"/>
            <a:ext cx="6696744" cy="4788168"/>
          </a:xfrm>
          <a:prstGeom prst="rect">
            <a:avLst/>
          </a:prstGeom>
          <a:solidFill>
            <a:srgbClr val="E3EACF"/>
          </a:solidFill>
          <a:ln>
            <a:noFill/>
          </a:ln>
        </p:spPr>
        <p:txBody>
          <a:bodyPr/>
          <a:lstStyle/>
          <a:p>
            <a:r>
              <a:rPr lang="ru-RU" sz="2000" dirty="0"/>
              <a:t>Автор: </a:t>
            </a:r>
            <a:r>
              <a:rPr lang="ru-RU" sz="2000" dirty="0" err="1">
                <a:hlinkClick r:id="rId2"/>
              </a:rPr>
              <a:t>Сухин</a:t>
            </a:r>
            <a:r>
              <a:rPr lang="ru-RU" sz="2000" dirty="0">
                <a:hlinkClick r:id="rId2"/>
              </a:rPr>
              <a:t> И.Г.</a:t>
            </a:r>
            <a:r>
              <a:rPr lang="ru-RU" sz="2000" dirty="0"/>
              <a:t> | Раздел: </a:t>
            </a:r>
            <a:r>
              <a:rPr lang="ru-RU" sz="2000" dirty="0">
                <a:hlinkClick r:id="rId3"/>
              </a:rPr>
              <a:t>Шахматы</a:t>
            </a:r>
            <a:endParaRPr lang="ru-RU" sz="2000" dirty="0"/>
          </a:p>
          <a:p>
            <a:endParaRPr lang="ru-RU" sz="2000" dirty="0" smtClean="0"/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Первый </a:t>
            </a:r>
            <a:r>
              <a:rPr lang="ru-RU" sz="2000" dirty="0"/>
              <a:t>в мировой практике учебник шахматной игры, написанный специально для начальной общеобразовательной школы.</a:t>
            </a:r>
          </a:p>
          <a:p>
            <a:pPr algn="just"/>
            <a:r>
              <a:rPr lang="ru-RU" sz="2000" dirty="0"/>
              <a:t>Учебник содержит самый элементарный шахматный материал, который закрепляется большим количеством уникальных дидактических игр и заданий.</a:t>
            </a:r>
          </a:p>
          <a:p>
            <a:pPr algn="just"/>
            <a:r>
              <a:rPr lang="ru-RU" sz="2000" dirty="0"/>
              <a:t>Этот учебник можно использовать на начальном этапе обучения и в других классах начальной школы, а также в подготовительной к школе группе детского сада. Это обеспечивается тем, что в каждом типе дидактических заданий есть задачи разного уровня сложности</a:t>
            </a:r>
            <a:endParaRPr lang="ru-RU" sz="2000" b="1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701" y="116632"/>
            <a:ext cx="4645445" cy="658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extShape 1"/>
          <p:cNvSpPr txBox="1"/>
          <p:nvPr/>
        </p:nvSpPr>
        <p:spPr>
          <a:xfrm>
            <a:off x="355255" y="184480"/>
            <a:ext cx="7345240" cy="1988840"/>
          </a:xfrm>
          <a:prstGeom prst="rect">
            <a:avLst/>
          </a:prstGeom>
          <a:solidFill>
            <a:srgbClr val="C8BBAA"/>
          </a:solidFill>
          <a:ln w="9360">
            <a:solidFill>
              <a:srgbClr val="977D4D"/>
            </a:solidFill>
            <a:round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Шахматы второй год</a:t>
            </a:r>
          </a:p>
          <a:p>
            <a:pPr algn="ctr">
              <a:lnSpc>
                <a:spcPct val="100000"/>
              </a:lnSpc>
            </a:pPr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или </a:t>
            </a:r>
            <a:endParaRPr lang="ru-RU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Учусь и учу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12" name="TextShape 2"/>
          <p:cNvSpPr txBox="1"/>
          <p:nvPr/>
        </p:nvSpPr>
        <p:spPr>
          <a:xfrm>
            <a:off x="369547" y="2276872"/>
            <a:ext cx="7345240" cy="4251560"/>
          </a:xfrm>
          <a:prstGeom prst="rect">
            <a:avLst/>
          </a:prstGeom>
          <a:solidFill>
            <a:srgbClr val="E3EACF"/>
          </a:solidFill>
          <a:ln w="9360">
            <a:solidFill>
              <a:srgbClr val="977D4D"/>
            </a:solidFill>
            <a:rou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rgbClr val="333333"/>
                </a:solidFill>
                <a:latin typeface="PT Sans"/>
              </a:rPr>
              <a:t>В 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данном пособии объясняется, как учителю с минимальной шахматной подготовкой проводить занятия с учениками второго </a:t>
            </a:r>
            <a:r>
              <a:rPr lang="ru-RU" dirty="0">
                <a:solidFill>
                  <a:srgbClr val="333333"/>
                </a:solidFill>
              </a:rPr>
              <a:t>года обучения по учебнику "Шахматы, второй год, или Играем и выигрываем". Пособие будет полезно и родителям, помогающим своим детям освоить основы шахматной игры.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333333"/>
                </a:solidFill>
              </a:rPr>
              <a:t>Для </a:t>
            </a:r>
            <a:r>
              <a:rPr lang="ru-RU" dirty="0">
                <a:solidFill>
                  <a:srgbClr val="333333"/>
                </a:solidFill>
              </a:rPr>
              <a:t>педагогов, знакомых с шахматами только по материалам учебно-методического комплекта "Шахматы, первый год", сделаны необходимые разъяснения.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</a:rPr>
              <a:t>В пособии детально описывается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 31 урок (два последних часа курса отводятся повторению), дается большая часть заданий из учебника с решениями.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333333"/>
                </a:solidFill>
                <a:latin typeface="PT Sans"/>
              </a:rPr>
              <a:t>.</a:t>
            </a:r>
            <a:endParaRPr lang="en-U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376" y="184480"/>
            <a:ext cx="4145422" cy="634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1"/>
          <p:cNvSpPr txBox="1"/>
          <p:nvPr/>
        </p:nvSpPr>
        <p:spPr>
          <a:xfrm>
            <a:off x="119336" y="116632"/>
            <a:ext cx="8064896" cy="1583280"/>
          </a:xfrm>
          <a:prstGeom prst="rect">
            <a:avLst/>
          </a:prstGeom>
          <a:solidFill>
            <a:srgbClr val="C8BBAA"/>
          </a:solidFill>
          <a:ln w="9360">
            <a:solidFill>
              <a:srgbClr val="977D4D"/>
            </a:solidFill>
            <a:round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Обучающая сказка </a:t>
            </a:r>
          </a:p>
          <a:p>
            <a:pPr algn="ctr">
              <a:lnSpc>
                <a:spcPct val="100000"/>
              </a:lnSpc>
            </a:pPr>
            <a:r>
              <a:rPr lang="ru-RU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4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</a:t>
            </a:r>
            <a:r>
              <a:rPr lang="ru-RU" sz="4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 картинках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20" name="TextShape 2"/>
          <p:cNvSpPr txBox="1"/>
          <p:nvPr/>
        </p:nvSpPr>
        <p:spPr>
          <a:xfrm>
            <a:off x="119336" y="1772816"/>
            <a:ext cx="8064896" cy="4752528"/>
          </a:xfrm>
          <a:prstGeom prst="rect">
            <a:avLst/>
          </a:prstGeom>
          <a:solidFill>
            <a:srgbClr val="E3EACF"/>
          </a:solidFill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Мария Фоминых - международный гроссмейстер, чемпионка России и Европы среди девушек, автор детских книг по шахматам, тренер, организатор шахматных турниров, журналист.</a:t>
            </a:r>
            <a:br>
              <a:rPr lang="ru-RU" dirty="0"/>
            </a:br>
            <a:r>
              <a:rPr lang="ru-RU" dirty="0" smtClean="0"/>
              <a:t>...</a:t>
            </a:r>
            <a:r>
              <a:rPr lang="ru-RU" dirty="0"/>
              <a:t> Книга предназначена для занятий с детьми от трёх лет дома и в студиях</a:t>
            </a:r>
            <a:r>
              <a:rPr lang="ru-RU" dirty="0" smtClean="0"/>
              <a:t>.</a:t>
            </a:r>
            <a:r>
              <a:rPr lang="ru-RU" dirty="0"/>
              <a:t> Вы </a:t>
            </a:r>
            <a:r>
              <a:rPr lang="ru-RU" dirty="0" smtClean="0"/>
              <a:t>узнаете: как </a:t>
            </a:r>
            <a:r>
              <a:rPr lang="ru-RU" dirty="0"/>
              <a:t>ходят шахматные </a:t>
            </a:r>
            <a:r>
              <a:rPr lang="ru-RU" dirty="0" smtClean="0"/>
              <a:t>фигуры; Что такое шах и мат;</a:t>
            </a:r>
            <a:br>
              <a:rPr lang="ru-RU" dirty="0" smtClean="0"/>
            </a:br>
            <a:r>
              <a:rPr lang="ru-RU" dirty="0" smtClean="0"/>
              <a:t>как сделать рокировку; Что такое взятие на проходе и </a:t>
            </a:r>
            <a:r>
              <a:rPr lang="ru-RU" dirty="0"/>
              <a:t>многое другое.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Жил-был </a:t>
            </a:r>
            <a:r>
              <a:rPr lang="ru-RU" dirty="0"/>
              <a:t>на свете один волшебник по имени Маг Карлос. Правда, был он ещё совсем маленький и мало что умел. Больше всего на свете он хотел учиться в школе волшебства "</a:t>
            </a:r>
            <a:r>
              <a:rPr lang="ru-RU" dirty="0" err="1"/>
              <a:t>Шатранг</a:t>
            </a:r>
            <a:r>
              <a:rPr lang="ru-RU" dirty="0"/>
              <a:t>", но брали туда только тех, кто смог сдать экзамен - сыграть в волшебную игру шахматы с учителем и решить 10 специальных задач…</a:t>
            </a:r>
            <a:br>
              <a:rPr lang="ru-RU" dirty="0"/>
            </a:br>
            <a:r>
              <a:rPr lang="ru-RU" dirty="0"/>
              <a:t>Вместе с ребёнком пройдите этот увлекательный путь в мир шахмат. Вы сможете поиграть в интересные игры, раскрасить картинки и научиться играть в шахматы. И, конечно, стать самым настоящим чемпионом.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5" name="Рисунок 4" descr="C:\Users\Колокольчик\Desktop\Шахматная программа\Мет. литература\50391 (1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r="3649"/>
          <a:stretch/>
        </p:blipFill>
        <p:spPr bwMode="auto">
          <a:xfrm>
            <a:off x="8400256" y="476672"/>
            <a:ext cx="3791744" cy="5110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1836</TotalTime>
  <Words>525</Words>
  <Application>Microsoft Office PowerPoint</Application>
  <PresentationFormat>Произвольный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Обучение детей игре в шахматы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 книге представлен опыт работы по обучению игре в шахматы детей дошкольного возраста. Повествование ведется в сказочной форме, процесс обучения превращен в увлекательную игру. Герои книги - мальчик и девочка - сверстники дошкольников. После каждого занятия воспитателям или родителям предлагаются методические рекомендации и практические советы.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 11 «Колокольчик» Тутаевского муниципального района</dc:title>
  <dc:creator>hgj hjgj</dc:creator>
  <cp:lastModifiedBy>Колокольчик</cp:lastModifiedBy>
  <cp:revision>38</cp:revision>
  <dcterms:created xsi:type="dcterms:W3CDTF">2019-11-06T20:14:42Z</dcterms:created>
  <dcterms:modified xsi:type="dcterms:W3CDTF">2019-11-24T15:10:45Z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